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337" r:id="rId3"/>
    <p:sldId id="342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271" r:id="rId13"/>
  </p:sldIdLst>
  <p:sldSz cx="9144000" cy="6858000" type="screen4x3"/>
  <p:notesSz cx="6797675" cy="9926638"/>
  <p:defaultTextStyle>
    <a:defPPr>
      <a:defRPr lang="ko-KR"/>
    </a:defPPr>
    <a:lvl1pPr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lnSpc>
        <a:spcPct val="90000"/>
      </a:lnSpc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99"/>
    <a:srgbClr val="CCECFF"/>
    <a:srgbClr val="FF3300"/>
    <a:srgbClr val="990099"/>
    <a:srgbClr val="000066"/>
    <a:srgbClr val="CC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>
      <p:cViewPr varScale="1">
        <p:scale>
          <a:sx n="121" d="100"/>
          <a:sy n="121" d="100"/>
        </p:scale>
        <p:origin x="10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0BA6257-DBCA-4E7B-9112-CF2E3E7469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652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0CC7-A7EA-4AA0-B6CF-1732ADDCEC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C5F42-B18D-481B-9729-9DFD9D2270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49D8-9387-42AB-B377-6E5197B110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C5556-E975-4D72-90FA-794C981002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6F8D9-1A4C-450D-8829-79CFAC4F6F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2D9A-EB1C-4FC7-8F42-AF26DC4489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434B0-AC0E-4F3E-92C4-0D8229DB8A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6C425-A129-4DAD-9767-31776B92C6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A1CA-EBF4-4BA2-8DA0-4C21AA7A47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ED46D-EAD3-4BBD-9E01-3F6383459D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" y="29212"/>
            <a:ext cx="1521720" cy="807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Tahoma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Ú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²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632" y="836712"/>
            <a:ext cx="6913017" cy="216024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ko-KR" sz="660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JoVE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J</a:t>
            </a:r>
            <a:r>
              <a:rPr lang="en-US" altLang="ko-KR" sz="18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ournal </a:t>
            </a:r>
            <a:r>
              <a:rPr lang="en-US" altLang="ko-KR" sz="2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o</a:t>
            </a:r>
            <a:r>
              <a:rPr lang="en-US" altLang="ko-KR" sz="18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f </a:t>
            </a:r>
            <a:r>
              <a:rPr lang="en-US" altLang="ko-KR" sz="2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V</a:t>
            </a:r>
            <a:r>
              <a:rPr lang="en-US" altLang="ko-KR" sz="18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isualized </a:t>
            </a:r>
            <a:r>
              <a:rPr lang="en-US" altLang="ko-KR" sz="2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E</a:t>
            </a:r>
            <a:r>
              <a:rPr lang="en-US" altLang="ko-KR" sz="18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xperiments</a:t>
            </a:r>
            <a: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18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200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http://www.jove.com/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6165304"/>
            <a:ext cx="835824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Last Update : May 2018                                                   EBSCO KOREA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8" y="3140968"/>
            <a:ext cx="7408003" cy="230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Author Account &amp; Features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8" y="692696"/>
            <a:ext cx="8980702" cy="528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5789220"/>
            <a:ext cx="5688632" cy="674031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JoVE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저자에게 제공되는 특권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기관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이메일주소로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개인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account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생성 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 아티클 재생 가능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투고 아티클의 진행상황 확인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8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Jove in the Lab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910100" cy="4436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805264"/>
            <a:ext cx="6336704" cy="2862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JoVE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비디오아티클이 실험실에서 어떻게 사용되는지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방법을 보여줌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4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1428736"/>
            <a:ext cx="91440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altLang="ko-KR" sz="6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Thank you!</a:t>
            </a:r>
            <a:endParaRPr lang="en-US" altLang="ko-KR" sz="6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www.ebsco.co.kr</a:t>
            </a:r>
            <a:endParaRPr lang="en-US" altLang="ko-KR" sz="24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TEL: 02-598-2571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388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EBSCO KOREA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ko-KR" altLang="en-US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출판사 소개 </a:t>
            </a: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(1)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57158" y="1071546"/>
            <a:ext cx="8358188" cy="358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최초로 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Peer-Reviewed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된 비디오 </a:t>
            </a:r>
            <a:r>
              <a:rPr lang="ko-KR" altLang="en-US" sz="1800" dirty="0" err="1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아티클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저널을 발행하는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출판사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endParaRPr lang="en-US" altLang="ko-KR" sz="1800" dirty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PubMed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Medline, </a:t>
            </a:r>
            <a:r>
              <a:rPr lang="en-US" altLang="ko-KR" sz="1800" dirty="0" err="1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ChemAbstracts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800" dirty="0" err="1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SciFinder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Scopus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인덱싱</a:t>
            </a:r>
            <a:endParaRPr lang="en-US" altLang="ko-KR" sz="1800" dirty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Nature, Cell, PNAS, </a:t>
            </a:r>
            <a:r>
              <a:rPr lang="en-US" altLang="ko-KR" sz="1800" dirty="0" err="1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PLoS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많은 과학 저널에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인용 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(2016 IF 1.232)</a:t>
            </a:r>
            <a:endParaRPr lang="en-US" altLang="ko-KR" sz="1800" i="1" dirty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원문 제공 년도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2006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~ </a:t>
            </a:r>
            <a:r>
              <a:rPr lang="ko-KR" altLang="en-US" sz="180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80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섹션별로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다름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/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주제 분야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생명과학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의학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화학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물리학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행동과학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환경과학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발달생물학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유전학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생화학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암연구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과학교육 </a:t>
            </a:r>
            <a:r>
              <a:rPr lang="ko-KR" altLang="en-US" sz="180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종수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13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Video Journal sections 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+ 8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Science Education Database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Package</a:t>
            </a:r>
          </a:p>
          <a:p>
            <a:pPr algn="l">
              <a:buFont typeface="Wingdings" pitchFamily="2" charset="2"/>
              <a:buChar char="ü"/>
            </a:pPr>
            <a:endParaRPr lang="en-US" altLang="ko-KR" sz="1800" dirty="0" smtClean="0">
              <a:solidFill>
                <a:schemeClr val="bg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buFont typeface="Wingdings" pitchFamily="2" charset="2"/>
              <a:buChar char="ü"/>
            </a:pP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</a:t>
            </a:r>
            <a:r>
              <a:rPr lang="ko-KR" altLang="en-US" sz="1800" dirty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lang="ko-KR" altLang="en-US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홈페이지 </a:t>
            </a:r>
            <a:r>
              <a:rPr lang="en-US" altLang="ko-KR" sz="1800" dirty="0" smtClean="0">
                <a:solidFill>
                  <a:schemeClr val="bg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http://www.jove.com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74" y="5013176"/>
            <a:ext cx="6201578" cy="164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411760" y="5943401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수록 </a:t>
            </a:r>
            <a:r>
              <a:rPr lang="ko-KR" altLang="en-US" sz="1600" b="0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아티클</a:t>
            </a:r>
            <a:r>
              <a:rPr lang="ko-KR" altLang="en-US" sz="16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 수는 </a:t>
            </a:r>
            <a:r>
              <a:rPr lang="en-US" altLang="ko-KR" sz="16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2018/5/18 </a:t>
            </a:r>
            <a:r>
              <a:rPr lang="ko-KR" altLang="en-US" sz="16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기준임</a:t>
            </a:r>
            <a:r>
              <a:rPr lang="en-US" altLang="ko-KR" sz="1600" b="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ko-KR" altLang="en-US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출판사 소개 </a:t>
            </a: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(2)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96738"/>
              </p:ext>
            </p:extLst>
          </p:nvPr>
        </p:nvGraphicFramePr>
        <p:xfrm>
          <a:off x="2483768" y="836712"/>
          <a:ext cx="6192688" cy="50405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312368"/>
                <a:gridCol w="1368152"/>
                <a:gridCol w="1512168"/>
              </a:tblGrid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JoVE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Sections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Launched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Articles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Calibri" panose="020F0502020204030204" pitchFamily="34" charset="0"/>
                        </a:rPr>
                        <a:t>2006/10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1,920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Neuroscience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2010/08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989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Calibri" panose="020F0502020204030204" pitchFamily="34" charset="0"/>
                        </a:rPr>
                        <a:t>Immunology and Infection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Calibri" panose="020F0502020204030204" pitchFamily="34" charset="0"/>
                        </a:rPr>
                        <a:t>2010/08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819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Medicine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2011/01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1,091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Calibri" panose="020F0502020204030204" pitchFamily="34" charset="0"/>
                        </a:rPr>
                        <a:t>Bioengineering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Calibri" panose="020F0502020204030204" pitchFamily="34" charset="0"/>
                        </a:rPr>
                        <a:t>2011/01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684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2012/07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335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Calibri" panose="020F0502020204030204" pitchFamily="34" charset="0"/>
                        </a:rPr>
                        <a:t>2013/02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316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Behavior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2013/10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273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Calibri" panose="020F0502020204030204" pitchFamily="34" charset="0"/>
                        </a:rPr>
                        <a:t>Environment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Calibri" panose="020F0502020204030204" pitchFamily="34" charset="0"/>
                        </a:rPr>
                        <a:t>2013/06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Developmental Biology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2015/01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364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Calibri" panose="020F0502020204030204" pitchFamily="34" charset="0"/>
                        </a:rPr>
                        <a:t>Genetics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Calibri" panose="020F0502020204030204" pitchFamily="34" charset="0"/>
                        </a:rPr>
                        <a:t>2016/09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Biochemistry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2016/09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  <a:latin typeface="Calibri" panose="020F0502020204030204" pitchFamily="34" charset="0"/>
                        </a:rPr>
                        <a:t>Cancer Research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Calibri" panose="020F0502020204030204" pitchFamily="34" charset="0"/>
                        </a:rPr>
                        <a:t>2016/09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Science Education Database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2013/05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 smtClean="0">
                          <a:effectLst/>
                          <a:latin typeface="Calibri" panose="020F0502020204030204" pitchFamily="34" charset="0"/>
                        </a:rPr>
                        <a:t>300+</a:t>
                      </a:r>
                      <a:r>
                        <a:rPr lang="ko-KR" altLang="en-US" sz="2000" b="1" u="none" strike="noStrike" smtClean="0"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7,384 &amp; 300+</a:t>
                      </a:r>
                      <a:endParaRPr lang="en-US" altLang="ko-K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193392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3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37648"/>
            <a:ext cx="7740352" cy="4917903"/>
          </a:xfrm>
          <a:prstGeom prst="rect">
            <a:avLst/>
          </a:prstGeom>
        </p:spPr>
      </p:pic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ko-KR" sz="2800" b="1" kern="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Main </a:t>
            </a: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Page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" name="오른쪽 화살표 3"/>
          <p:cNvSpPr/>
          <p:nvPr/>
        </p:nvSpPr>
        <p:spPr bwMode="auto">
          <a:xfrm>
            <a:off x="1865530" y="628874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524800" y="5225833"/>
            <a:ext cx="7128792" cy="129614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빠른 검색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모든페이지 상단에 위치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고급 검색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모든페이지 상단에 위치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C.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My account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로그인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우리 도서관에서 구독중인 섹션은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 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표시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   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은 무료 콘텐츠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사이트내 네비게이션 바 제공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최근에 발행된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많이 본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가장 많이 저장 된 비디오아티클 선택보기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오른쪽 화살표 36"/>
          <p:cNvSpPr/>
          <p:nvPr/>
        </p:nvSpPr>
        <p:spPr bwMode="auto">
          <a:xfrm rot="930089">
            <a:off x="4909176" y="557174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73953"/>
            <a:ext cx="2880082" cy="2397473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오른쪽 화살표 37"/>
          <p:cNvSpPr/>
          <p:nvPr/>
        </p:nvSpPr>
        <p:spPr bwMode="auto">
          <a:xfrm rot="1024629">
            <a:off x="450407" y="2896613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9" name="왼쪽 화살표 38"/>
          <p:cNvSpPr/>
          <p:nvPr/>
        </p:nvSpPr>
        <p:spPr bwMode="auto">
          <a:xfrm>
            <a:off x="7308304" y="666083"/>
            <a:ext cx="360040" cy="416762"/>
          </a:xfrm>
          <a:prstGeom prst="lef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오른쪽 화살표 39"/>
          <p:cNvSpPr/>
          <p:nvPr/>
        </p:nvSpPr>
        <p:spPr bwMode="auto">
          <a:xfrm>
            <a:off x="3150708" y="999887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3561668" y="1082845"/>
            <a:ext cx="3926656" cy="2349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 bwMode="auto">
          <a:xfrm flipH="1">
            <a:off x="5196766" y="975832"/>
            <a:ext cx="251546" cy="478373"/>
          </a:xfrm>
          <a:prstGeom prst="straightConnector1">
            <a:avLst/>
          </a:prstGeom>
          <a:solidFill>
            <a:srgbClr val="FFFF99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직사각형 40"/>
          <p:cNvSpPr/>
          <p:nvPr/>
        </p:nvSpPr>
        <p:spPr bwMode="auto">
          <a:xfrm>
            <a:off x="5596236" y="4227266"/>
            <a:ext cx="1899396" cy="4837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886" y="1823848"/>
            <a:ext cx="2782916" cy="147952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42" name="직선 화살표 연결선 41"/>
          <p:cNvCxnSpPr/>
          <p:nvPr/>
        </p:nvCxnSpPr>
        <p:spPr bwMode="auto">
          <a:xfrm>
            <a:off x="6403079" y="1237676"/>
            <a:ext cx="101503" cy="516796"/>
          </a:xfrm>
          <a:prstGeom prst="straightConnector1">
            <a:avLst/>
          </a:prstGeom>
          <a:solidFill>
            <a:srgbClr val="FFFF99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오른쪽 화살표 42"/>
          <p:cNvSpPr/>
          <p:nvPr/>
        </p:nvSpPr>
        <p:spPr bwMode="auto">
          <a:xfrm rot="1024629">
            <a:off x="5225260" y="4113002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왼쪽 화살표 44"/>
          <p:cNvSpPr/>
          <p:nvPr/>
        </p:nvSpPr>
        <p:spPr bwMode="auto">
          <a:xfrm rot="20681489">
            <a:off x="6725661" y="1389112"/>
            <a:ext cx="360040" cy="416762"/>
          </a:xfrm>
          <a:prstGeom prst="lef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4572000" y="5877272"/>
            <a:ext cx="144015" cy="175505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" name="타원 45"/>
          <p:cNvSpPr/>
          <p:nvPr/>
        </p:nvSpPr>
        <p:spPr bwMode="auto">
          <a:xfrm>
            <a:off x="5724128" y="5889933"/>
            <a:ext cx="144015" cy="17550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77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617614" cy="4908324"/>
          </a:xfrm>
          <a:prstGeom prst="rect">
            <a:avLst/>
          </a:prstGeom>
        </p:spPr>
      </p:pic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Search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5" name="오른쪽 화살표 24"/>
          <p:cNvSpPr/>
          <p:nvPr/>
        </p:nvSpPr>
        <p:spPr bwMode="auto">
          <a:xfrm rot="932207">
            <a:off x="2627784" y="1736678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오른쪽 화살표 26"/>
          <p:cNvSpPr/>
          <p:nvPr/>
        </p:nvSpPr>
        <p:spPr bwMode="auto">
          <a:xfrm rot="835249">
            <a:off x="7552891" y="1764443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오른쪽 화살표 27"/>
          <p:cNvSpPr/>
          <p:nvPr/>
        </p:nvSpPr>
        <p:spPr bwMode="auto">
          <a:xfrm rot="1386740">
            <a:off x="143509" y="1682739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3037062" y="2218393"/>
            <a:ext cx="5783409" cy="34428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2172872" y="5452453"/>
            <a:ext cx="5351456" cy="120359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검색된 비디오 아티클 수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검색한 키워드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검색결과 재정렬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키워드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저자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기관명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발행일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저널섹션 등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아티클명 클릭하여 비디오 플레이 페이지로이동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저널섹션 안내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오른쪽 화살표 28"/>
          <p:cNvSpPr/>
          <p:nvPr/>
        </p:nvSpPr>
        <p:spPr bwMode="auto">
          <a:xfrm>
            <a:off x="2807804" y="2359234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오른쪽 화살표 30"/>
          <p:cNvSpPr/>
          <p:nvPr/>
        </p:nvSpPr>
        <p:spPr bwMode="auto">
          <a:xfrm>
            <a:off x="6876256" y="3422459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2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503895" cy="54508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In-Press Articles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5" name="왼쪽 화살표 24"/>
          <p:cNvSpPr/>
          <p:nvPr/>
        </p:nvSpPr>
        <p:spPr bwMode="auto">
          <a:xfrm rot="20274515">
            <a:off x="1127467" y="4566791"/>
            <a:ext cx="360040" cy="416762"/>
          </a:xfrm>
          <a:prstGeom prst="lef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203342" y="5445224"/>
            <a:ext cx="7176970" cy="120359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JoVE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In-Press : Peer-reviewed &amp; accepted video article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정식 발행 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초록 제공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A. In-Press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클릭하여 검색결과 재정렬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l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아티클명 클릭하여 초록 페이지로 이동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아티클이 정식 발행되었을 때 등록한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Email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Notification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발송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743" y="2761540"/>
            <a:ext cx="5421837" cy="229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직사각형 12"/>
          <p:cNvSpPr/>
          <p:nvPr/>
        </p:nvSpPr>
        <p:spPr bwMode="auto">
          <a:xfrm>
            <a:off x="323528" y="4797152"/>
            <a:ext cx="738786" cy="2868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오른쪽 화살표 13"/>
          <p:cNvSpPr/>
          <p:nvPr/>
        </p:nvSpPr>
        <p:spPr bwMode="auto">
          <a:xfrm rot="835249">
            <a:off x="2600621" y="1737997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 bwMode="auto">
          <a:xfrm rot="835249">
            <a:off x="6129013" y="3108190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71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49136"/>
            <a:ext cx="7812360" cy="5180216"/>
          </a:xfrm>
          <a:prstGeom prst="rect">
            <a:avLst/>
          </a:prstGeom>
        </p:spPr>
      </p:pic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Article Page : Video (1)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2" name="오른쪽 화살표 11"/>
          <p:cNvSpPr/>
          <p:nvPr/>
        </p:nvSpPr>
        <p:spPr bwMode="auto">
          <a:xfrm rot="308100">
            <a:off x="341456" y="1540477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5358922"/>
            <a:ext cx="4824536" cy="1061829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섹션명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도서관의 구독섹션인 경우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  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표시됨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발행일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이슈넘버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아티클당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DOI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C. Text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아티클 다운로드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특정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챕터로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이동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7596336" y="5407907"/>
            <a:ext cx="144016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오른쪽 화살표 17"/>
          <p:cNvSpPr/>
          <p:nvPr/>
        </p:nvSpPr>
        <p:spPr bwMode="auto">
          <a:xfrm>
            <a:off x="827584" y="5473075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 bwMode="auto">
          <a:xfrm>
            <a:off x="2771800" y="5473075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오른쪽 화살표 19"/>
          <p:cNvSpPr/>
          <p:nvPr/>
        </p:nvSpPr>
        <p:spPr bwMode="auto">
          <a:xfrm rot="674110">
            <a:off x="4562367" y="3070803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5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Article Page : Video (2)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93134"/>
            <a:ext cx="7956376" cy="383157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07" y="2789666"/>
            <a:ext cx="5723409" cy="259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116" y="4086434"/>
            <a:ext cx="3768737" cy="257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오른쪽 화살표 13"/>
          <p:cNvSpPr/>
          <p:nvPr/>
        </p:nvSpPr>
        <p:spPr bwMode="auto">
          <a:xfrm rot="353076">
            <a:off x="251812" y="1178220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814" y="5426362"/>
            <a:ext cx="5021720" cy="1061829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내비게이션 바를 이용해 아티클 내 다른 섹션으로 이동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B.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구글번역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한국어 등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>
                <a:latin typeface="맑은 고딕" pitchFamily="50" charset="-127"/>
                <a:ea typeface="맑은 고딕" pitchFamily="50" charset="-127"/>
              </a:rPr>
              <a:t>개 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언어 제공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실험재료 목록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다운로드 제공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기간 설정 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아티클 재생 횟수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이용기관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접근 경로 제공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E.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스크롤바를 내려도 우측에서 비디오 재생됨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오른쪽 화살표 15"/>
          <p:cNvSpPr/>
          <p:nvPr/>
        </p:nvSpPr>
        <p:spPr bwMode="auto">
          <a:xfrm rot="782617">
            <a:off x="452248" y="2005712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오른쪽 화살표 20"/>
          <p:cNvSpPr/>
          <p:nvPr/>
        </p:nvSpPr>
        <p:spPr bwMode="auto">
          <a:xfrm rot="1283874">
            <a:off x="4923648" y="3935275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오른쪽 화살표 22"/>
          <p:cNvSpPr/>
          <p:nvPr/>
        </p:nvSpPr>
        <p:spPr bwMode="auto">
          <a:xfrm rot="762547">
            <a:off x="165982" y="2576761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오른쪽 화살표 24"/>
          <p:cNvSpPr/>
          <p:nvPr/>
        </p:nvSpPr>
        <p:spPr bwMode="auto">
          <a:xfrm rot="762547">
            <a:off x="5939695" y="1698532"/>
            <a:ext cx="360040" cy="416762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605096"/>
            <a:ext cx="2072283" cy="129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직선 화살표 연결선 9"/>
          <p:cNvCxnSpPr/>
          <p:nvPr/>
        </p:nvCxnSpPr>
        <p:spPr bwMode="auto">
          <a:xfrm flipH="1">
            <a:off x="8172400" y="1612341"/>
            <a:ext cx="144016" cy="1096579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565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 txBox="1">
            <a:spLocks noChangeArrowheads="1"/>
          </p:cNvSpPr>
          <p:nvPr/>
        </p:nvSpPr>
        <p:spPr>
          <a:xfrm>
            <a:off x="1785918" y="0"/>
            <a:ext cx="7358082" cy="53975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ko-KR" sz="2800" b="1" kern="0" dirty="0" smtClean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User Account &amp; Features</a:t>
            </a:r>
            <a:endParaRPr lang="en-US" altLang="ko-KR" sz="2800" b="1" kern="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6496" cy="53016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19872" y="5923197"/>
            <a:ext cx="4896544" cy="286232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우측상단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LOG IN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클릭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개인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account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생성 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이용가능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59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기본 디자인">
      <a:majorFont>
        <a:latin typeface="Tahoma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화면 슬라이드 쇼(4:3)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굴림</vt:lpstr>
      <vt:lpstr>맑은 고딕</vt:lpstr>
      <vt:lpstr>Calibri</vt:lpstr>
      <vt:lpstr>Tahoma</vt:lpstr>
      <vt:lpstr>Times New Roman</vt:lpstr>
      <vt:lpstr>Wingdings</vt:lpstr>
      <vt:lpstr>기본 디자인</vt:lpstr>
      <vt:lpstr>JoVE Journal of Visualized Experiments http://www.jove.com/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ebsco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www.sciencemag.org</dc:title>
  <dc:creator>djang</dc:creator>
  <cp:lastModifiedBy>Brenda Kim</cp:lastModifiedBy>
  <cp:revision>341</cp:revision>
  <cp:lastPrinted>2004-02-16T09:17:15Z</cp:lastPrinted>
  <dcterms:created xsi:type="dcterms:W3CDTF">2004-02-16T01:38:58Z</dcterms:created>
  <dcterms:modified xsi:type="dcterms:W3CDTF">2018-05-29T09:07:31Z</dcterms:modified>
</cp:coreProperties>
</file>