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6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D7F"/>
    <a:srgbClr val="834CB1"/>
    <a:srgbClr val="A67DC8"/>
    <a:srgbClr val="A63F1E"/>
    <a:srgbClr val="FFB60F"/>
    <a:srgbClr val="FF760F"/>
    <a:srgbClr val="008367"/>
    <a:srgbClr val="4BC8B6"/>
    <a:srgbClr val="009974"/>
    <a:srgbClr val="7E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9516" autoAdjust="0"/>
  </p:normalViewPr>
  <p:slideViewPr>
    <p:cSldViewPr snapToGrid="0" snapToObjects="1">
      <p:cViewPr>
        <p:scale>
          <a:sx n="125" d="100"/>
          <a:sy n="125" d="100"/>
        </p:scale>
        <p:origin x="-54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1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969DF712-D21F-7B45-9535-A50D98A63CF2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30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30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146DD5D5-AB9B-224D-8D16-041F03BDE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64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1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D035B3FA-D1CF-9849-9F79-9F7D90A95D82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4275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3"/>
            <a:ext cx="5491480" cy="449842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30"/>
            <a:ext cx="2974552" cy="499824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A5EE3B01-1251-B743-8067-38DFD1C09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5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132286" y="3828148"/>
            <a:ext cx="1260929" cy="12609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9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912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79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24520BD-ED42-4E22-B08F-49762B8A259F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08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54A7E1AE-A52D-477B-8107-3ACD71258BD8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67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132B5064-C409-4894-82F7-CEE839576156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25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325"/>
            <a:ext cx="9144000" cy="685800"/>
          </a:xfrm>
          <a:prstGeom prst="rect">
            <a:avLst/>
          </a:prstGeom>
        </p:spPr>
      </p:pic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18A9072E-3D1E-471B-8FFB-D9F670DAB42C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53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47664FB-AC07-454C-BEE2-F2C53873205E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20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35663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11A9EC3-5680-400A-A26D-D3AD565FA32A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648200" y="1357313"/>
            <a:ext cx="4038600" cy="452596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905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Q_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91433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1B68B389-7880-4C9A-B689-B95B5BF0FCE5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914400"/>
            <a:ext cx="9144000" cy="5339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8524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536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253616"/>
            <a:ext cx="9144000" cy="3265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BF60AFAA-30A8-446F-A095-1230077584ED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727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1D2B-CCF7-497D-8713-53C343A4A349}" type="datetime1">
              <a:rPr lang="en-US" altLang="ko-KR" smtClean="0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BE0EC-D831-42E2-B808-72EB05D0E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7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1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500813"/>
            <a:ext cx="603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연결선 4"/>
          <p:cNvCxnSpPr/>
          <p:nvPr userDrawn="1"/>
        </p:nvCxnSpPr>
        <p:spPr>
          <a:xfrm>
            <a:off x="285750" y="6416675"/>
            <a:ext cx="850106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69950" y="55563"/>
            <a:ext cx="1416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kumimoji="0" lang="ko-KR" altLang="en-US" sz="7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해외전자정보 서비스 이용교육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01613" y="6513513"/>
            <a:ext cx="512762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rPr>
              <a:t>Page</a:t>
            </a:r>
            <a:endParaRPr kumimoji="0" lang="ko-KR" altLang="en-US" sz="105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8280"/>
          </a:xfrm>
        </p:spPr>
        <p:txBody>
          <a:bodyPr>
            <a:normAutofit/>
          </a:bodyPr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3124200" y="6451600"/>
            <a:ext cx="2895600" cy="365125"/>
          </a:xfrm>
        </p:spPr>
        <p:txBody>
          <a:bodyPr/>
          <a:lstStyle>
            <a:lvl1pPr>
              <a:defRPr sz="8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altLang="ko-KR"/>
              <a:t>RISS-</a:t>
            </a:r>
            <a:r>
              <a:rPr lang="ko-KR" altLang="en-US"/>
              <a:t>해외전자정보서비스이용교육</a:t>
            </a:r>
            <a:endParaRPr lang="ko-KR" altLang="en-US" dirty="0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428625" y="6470650"/>
            <a:ext cx="561975" cy="365125"/>
          </a:xfrm>
        </p:spPr>
        <p:txBody>
          <a:bodyPr/>
          <a:lstStyle>
            <a:lvl1pPr>
              <a:defRPr sz="1050" b="1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79C12A2-C2AD-428A-8B78-D0322C93236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348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75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5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2C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3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Q_divider_gray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59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3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2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6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9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55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25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6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13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5B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80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46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4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5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5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5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9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1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67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1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E7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48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06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81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4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C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47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7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28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6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9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6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9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64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2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97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03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24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2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3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82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D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06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933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1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05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80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218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34C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3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76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1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82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07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1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22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37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44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70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76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_PQ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2857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0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819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71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88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ooter_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4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1484280" y="1572988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176346" y="-11739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7024415" y="4081250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itl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" y="411845"/>
            <a:ext cx="7041584" cy="4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1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-2454298" y="-1084512"/>
            <a:ext cx="7942512" cy="794251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5257988" y="-2126423"/>
            <a:ext cx="4651100" cy="465110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5687786" y="2744621"/>
            <a:ext cx="5987729" cy="598772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3982349"/>
            <a:ext cx="7772400" cy="1429138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1488"/>
            <a:ext cx="7772400" cy="475862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Title_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3" y="451689"/>
            <a:ext cx="5505239" cy="2523996"/>
          </a:xfrm>
          <a:prstGeom prst="rect">
            <a:avLst/>
          </a:prstGeom>
        </p:spPr>
      </p:pic>
      <p:pic>
        <p:nvPicPr>
          <p:cNvPr id="14" name="Picture 13" descr="Footer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921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start he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432"/>
            <a:ext cx="9144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5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3560"/>
            <a:ext cx="914400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51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3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695912"/>
            <a:ext cx="7772400" cy="219372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6604"/>
            <a:ext cx="7772400" cy="7550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5402789" y="2680370"/>
            <a:ext cx="4151860" cy="415186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-1545590" y="-2333357"/>
            <a:ext cx="7440144" cy="744014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6113517" y="-1147648"/>
            <a:ext cx="3565031" cy="356503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te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10155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6138"/>
            <a:ext cx="8229600" cy="48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44064" y="6592424"/>
            <a:ext cx="2133600" cy="256822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CE5012C3-E5D5-4813-AFD6-892479C6067E}" type="datetime1">
              <a:rPr lang="en-US" altLang="ko-KR" smtClean="0"/>
              <a:pPr/>
              <a:t>7/10/2015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8519" y="6592424"/>
            <a:ext cx="4453486" cy="256822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335" y="6592424"/>
            <a:ext cx="2133600" cy="25682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79F44C-B0A7-3A42-A98F-236C7051F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732" r:id="rId3"/>
    <p:sldLayoutId id="2147483733" r:id="rId4"/>
    <p:sldLayoutId id="2147483665" r:id="rId5"/>
    <p:sldLayoutId id="2147483669" r:id="rId6"/>
    <p:sldLayoutId id="2147483684" r:id="rId7"/>
    <p:sldLayoutId id="2147483689" r:id="rId8"/>
    <p:sldLayoutId id="2147483692" r:id="rId9"/>
    <p:sldLayoutId id="2147483693" r:id="rId10"/>
    <p:sldLayoutId id="2147483734" r:id="rId11"/>
    <p:sldLayoutId id="2147483735" r:id="rId12"/>
    <p:sldLayoutId id="2147483675" r:id="rId13"/>
    <p:sldLayoutId id="2147483687" r:id="rId14"/>
    <p:sldLayoutId id="2147483676" r:id="rId15"/>
    <p:sldLayoutId id="2147483677" r:id="rId16"/>
    <p:sldLayoutId id="2147483736" r:id="rId17"/>
    <p:sldLayoutId id="2147483737" r:id="rId18"/>
    <p:sldLayoutId id="2147483661" r:id="rId19"/>
    <p:sldLayoutId id="2147483670" r:id="rId20"/>
    <p:sldLayoutId id="2147483680" r:id="rId21"/>
    <p:sldLayoutId id="2147483686" r:id="rId22"/>
    <p:sldLayoutId id="2147483738" r:id="rId23"/>
    <p:sldLayoutId id="2147483739" r:id="rId24"/>
    <p:sldLayoutId id="2147483694" r:id="rId25"/>
    <p:sldLayoutId id="2147483695" r:id="rId26"/>
    <p:sldLayoutId id="2147483696" r:id="rId27"/>
    <p:sldLayoutId id="2147483697" r:id="rId28"/>
    <p:sldLayoutId id="2147483740" r:id="rId29"/>
    <p:sldLayoutId id="2147483741" r:id="rId30"/>
    <p:sldLayoutId id="2147483698" r:id="rId31"/>
    <p:sldLayoutId id="2147483699" r:id="rId32"/>
    <p:sldLayoutId id="2147483700" r:id="rId33"/>
    <p:sldLayoutId id="2147483701" r:id="rId34"/>
    <p:sldLayoutId id="2147483742" r:id="rId35"/>
    <p:sldLayoutId id="2147483743" r:id="rId36"/>
    <p:sldLayoutId id="2147483662" r:id="rId37"/>
    <p:sldLayoutId id="2147483671" r:id="rId38"/>
    <p:sldLayoutId id="2147483679" r:id="rId39"/>
    <p:sldLayoutId id="2147483685" r:id="rId40"/>
    <p:sldLayoutId id="2147483744" r:id="rId41"/>
    <p:sldLayoutId id="2147483745" r:id="rId42"/>
    <p:sldLayoutId id="2147483702" r:id="rId43"/>
    <p:sldLayoutId id="2147483703" r:id="rId44"/>
    <p:sldLayoutId id="2147483704" r:id="rId45"/>
    <p:sldLayoutId id="2147483705" r:id="rId46"/>
    <p:sldLayoutId id="2147483746" r:id="rId47"/>
    <p:sldLayoutId id="2147483747" r:id="rId48"/>
    <p:sldLayoutId id="2147483664" r:id="rId49"/>
    <p:sldLayoutId id="2147483673" r:id="rId50"/>
    <p:sldLayoutId id="2147483681" r:id="rId51"/>
    <p:sldLayoutId id="2147483688" r:id="rId52"/>
    <p:sldLayoutId id="2147483748" r:id="rId53"/>
    <p:sldLayoutId id="2147483749" r:id="rId54"/>
    <p:sldLayoutId id="2147483706" r:id="rId55"/>
    <p:sldLayoutId id="2147483707" r:id="rId56"/>
    <p:sldLayoutId id="2147483708" r:id="rId57"/>
    <p:sldLayoutId id="2147483709" r:id="rId58"/>
    <p:sldLayoutId id="2147483750" r:id="rId59"/>
    <p:sldLayoutId id="2147483751" r:id="rId60"/>
    <p:sldLayoutId id="2147483663" r:id="rId61"/>
    <p:sldLayoutId id="2147483672" r:id="rId62"/>
    <p:sldLayoutId id="2147483683" r:id="rId63"/>
    <p:sldLayoutId id="2147483691" r:id="rId64"/>
    <p:sldLayoutId id="2147483752" r:id="rId65"/>
    <p:sldLayoutId id="2147483753" r:id="rId66"/>
    <p:sldLayoutId id="2147483718" r:id="rId67"/>
    <p:sldLayoutId id="2147483719" r:id="rId68"/>
    <p:sldLayoutId id="2147483720" r:id="rId69"/>
    <p:sldLayoutId id="2147483721" r:id="rId70"/>
    <p:sldLayoutId id="2147483754" r:id="rId71"/>
    <p:sldLayoutId id="2147483755" r:id="rId72"/>
    <p:sldLayoutId id="2147483722" r:id="rId73"/>
    <p:sldLayoutId id="2147483723" r:id="rId74"/>
    <p:sldLayoutId id="2147483724" r:id="rId75"/>
    <p:sldLayoutId id="2147483725" r:id="rId76"/>
    <p:sldLayoutId id="2147483756" r:id="rId77"/>
    <p:sldLayoutId id="2147483757" r:id="rId78"/>
    <p:sldLayoutId id="2147483726" r:id="rId79"/>
    <p:sldLayoutId id="2147483727" r:id="rId80"/>
    <p:sldLayoutId id="2147483728" r:id="rId81"/>
    <p:sldLayoutId id="2147483729" r:id="rId82"/>
    <p:sldLayoutId id="2147483758" r:id="rId83"/>
    <p:sldLayoutId id="2147483759" r:id="rId84"/>
    <p:sldLayoutId id="2147483660" r:id="rId85"/>
    <p:sldLayoutId id="2147483667" r:id="rId86"/>
    <p:sldLayoutId id="2147483682" r:id="rId87"/>
    <p:sldLayoutId id="2147483690" r:id="rId88"/>
    <p:sldLayoutId id="2147483760" r:id="rId89"/>
    <p:sldLayoutId id="2147483761" r:id="rId90"/>
    <p:sldLayoutId id="2147483710" r:id="rId91"/>
    <p:sldLayoutId id="2147483711" r:id="rId92"/>
    <p:sldLayoutId id="2147483712" r:id="rId93"/>
    <p:sldLayoutId id="2147483713" r:id="rId94"/>
    <p:sldLayoutId id="2147483762" r:id="rId95"/>
    <p:sldLayoutId id="2147483763" r:id="rId96"/>
    <p:sldLayoutId id="2147483714" r:id="rId97"/>
    <p:sldLayoutId id="2147483715" r:id="rId98"/>
    <p:sldLayoutId id="2147483716" r:id="rId99"/>
    <p:sldLayoutId id="2147483717" r:id="rId100"/>
    <p:sldLayoutId id="2147483650" r:id="rId101"/>
    <p:sldLayoutId id="2147483730" r:id="rId102"/>
    <p:sldLayoutId id="2147483731" r:id="rId103"/>
    <p:sldLayoutId id="2147483674" r:id="rId104"/>
    <p:sldLayoutId id="2147483652" r:id="rId105"/>
    <p:sldLayoutId id="2147483666" r:id="rId106"/>
    <p:sldLayoutId id="2147483654" r:id="rId107"/>
    <p:sldLayoutId id="2147483657" r:id="rId108"/>
    <p:sldLayoutId id="2147483765" r:id="rId109"/>
    <p:sldLayoutId id="2147483766" r:id="rId1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sz="3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Dissertations </a:t>
            </a:r>
            <a:r>
              <a:rPr 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Thesis( PQDT )</a:t>
            </a:r>
            <a:br>
              <a:rPr 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global</a:t>
            </a:r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99773"/>
            <a:ext cx="7772400" cy="1188508"/>
          </a:xfrm>
        </p:spPr>
        <p:txBody>
          <a:bodyPr>
            <a:noAutofit/>
          </a:bodyPr>
          <a:lstStyle/>
          <a:p>
            <a:pPr algn="r"/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한국지사 </a:t>
            </a:r>
          </a:p>
          <a:p>
            <a:pPr algn="r"/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Tel: 02-733-5119 </a:t>
            </a:r>
            <a:endParaRPr lang="en-US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Email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korea@asia.proquest.com</a:t>
            </a:r>
          </a:p>
        </p:txBody>
      </p:sp>
    </p:spTree>
    <p:extLst>
      <p:ext uri="{BB962C8B-B14F-4D97-AF65-F5344CB8AC3E}">
        <p14:creationId xmlns:p14="http://schemas.microsoft.com/office/powerpoint/2010/main" val="29755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11755" r="3963" b="29324"/>
          <a:stretch>
            <a:fillRect/>
          </a:stretch>
        </p:blipFill>
        <p:spPr bwMode="auto">
          <a:xfrm>
            <a:off x="1190625" y="1897063"/>
            <a:ext cx="669925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Search Results: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페이지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90625" y="2332038"/>
            <a:ext cx="330200" cy="23923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21213" y="1906588"/>
            <a:ext cx="3219450" cy="25876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3318" name="Freeform 37"/>
          <p:cNvSpPr>
            <a:spLocks/>
          </p:cNvSpPr>
          <p:nvPr/>
        </p:nvSpPr>
        <p:spPr bwMode="auto">
          <a:xfrm rot="20646985" flipH="1">
            <a:off x="1235075" y="2232025"/>
            <a:ext cx="3448050" cy="260350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1265271" y="943321"/>
            <a:ext cx="6573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원하는 </a:t>
            </a: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검색결과를 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선택하여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en-US" altLang="ko-KR" sz="16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My </a:t>
            </a:r>
            <a:r>
              <a:rPr kumimoji="0" lang="en-US" altLang="ko-KR" sz="1600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Research</a:t>
            </a:r>
            <a:r>
              <a:rPr kumimoji="0" lang="ko-KR" altLang="en-US" sz="1600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에 추가하기</a:t>
            </a:r>
            <a:r>
              <a:rPr kumimoji="0" lang="en-US" altLang="ko-KR" sz="1600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 b="1" u="sng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이메일</a:t>
            </a:r>
            <a:r>
              <a:rPr kumimoji="0" lang="ko-KR" altLang="en-US" sz="1600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보내기</a:t>
            </a:r>
            <a:r>
              <a:rPr kumimoji="0" lang="en-US" altLang="ko-KR" sz="1600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RefWorks</a:t>
            </a:r>
            <a:r>
              <a:rPr kumimoji="0" lang="ko-KR" altLang="en-US" sz="1600" b="1" u="sng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와 같은 서지관리 툴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로 보내기 가능</a:t>
            </a:r>
          </a:p>
        </p:txBody>
      </p:sp>
      <p:sp>
        <p:nvSpPr>
          <p:cNvPr id="13320" name="Freeform 37"/>
          <p:cNvSpPr>
            <a:spLocks/>
          </p:cNvSpPr>
          <p:nvPr/>
        </p:nvSpPr>
        <p:spPr bwMode="auto">
          <a:xfrm rot="6762444" flipH="1">
            <a:off x="7390607" y="2199481"/>
            <a:ext cx="482600" cy="325437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87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Search Results: Alert, RSS, Save search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9" t="14713" r="25150" b="15553"/>
          <a:stretch>
            <a:fillRect/>
          </a:stretch>
        </p:blipFill>
        <p:spPr bwMode="auto">
          <a:xfrm>
            <a:off x="965200" y="993775"/>
            <a:ext cx="7112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715000" y="1627188"/>
            <a:ext cx="2362200" cy="2651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8940" y="2171852"/>
            <a:ext cx="32352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342" name="Freeform 37"/>
          <p:cNvSpPr>
            <a:spLocks/>
          </p:cNvSpPr>
          <p:nvPr/>
        </p:nvSpPr>
        <p:spPr bwMode="auto">
          <a:xfrm rot="3852702" flipH="1">
            <a:off x="7862094" y="1975644"/>
            <a:ext cx="611187" cy="263525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0402" y="3641523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4930775" y="2684463"/>
            <a:ext cx="3810000" cy="877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자주 이용하는 검색어를 개인 계정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(My Research)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에 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저장하여 필요 할 때 바로 이용할 수 있는 서비스 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000" b="1">
                <a:latin typeface="맑은 고딕" pitchFamily="50" charset="-127"/>
                <a:ea typeface="맑은 고딕" pitchFamily="50" charset="-127"/>
              </a:rPr>
              <a:t>* My Research </a:t>
            </a:r>
            <a:r>
              <a:rPr lang="ko-KR" altLang="en-US" sz="1000" b="1">
                <a:latin typeface="맑은 고딕" pitchFamily="50" charset="-127"/>
                <a:ea typeface="맑은 고딕" pitchFamily="50" charset="-127"/>
              </a:rPr>
              <a:t>계정 등록이 되어 있어야 이용 가능</a:t>
            </a:r>
            <a:endParaRPr lang="en-US" altLang="ko-KR" sz="1000" b="1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4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773238"/>
            <a:ext cx="39052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25463" y="3929063"/>
            <a:ext cx="4071937" cy="2354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Alert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개인이 자주 검색하는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Keywords, Author, Journal Name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등 특정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검색어를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저장함으로써 수시로 업데이트 되는 최신 정보를 등록된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E-mail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로 받아볼 수 있는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알림서비스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기능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새로 추가되는 결과물만 받기 또는 새로 추가되는 결과물과 이전 결과물 함께 받기 선택</a:t>
            </a: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받는 주기 선택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매일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매주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매달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분기별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받는 기간 선택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(2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~1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년 선택 가능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연장 및 취소 가능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결과물 받아보는 </a:t>
            </a: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이메일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입력 및 포맷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(HTML, Text)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선택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347" name="Freeform 37"/>
          <p:cNvSpPr>
            <a:spLocks/>
          </p:cNvSpPr>
          <p:nvPr/>
        </p:nvSpPr>
        <p:spPr bwMode="auto">
          <a:xfrm rot="8308977" flipH="1" flipV="1">
            <a:off x="2881313" y="2670175"/>
            <a:ext cx="3282950" cy="354013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4740275" y="4270375"/>
            <a:ext cx="4114800" cy="1246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RSS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란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Really Simple Syndication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ProQuest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에서 검색된 자료나 블로그 등에서 업데이트 되는 정보를 쉽게 이용할 수 있도록 지원하는 서비스로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RSS URL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을 웹페이지에 열고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인터넷 브라우저에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즐겨찾기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추가하여 이용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72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" t="11064" r="3737" b="2190"/>
          <a:stretch>
            <a:fillRect/>
          </a:stretch>
        </p:blipFill>
        <p:spPr bwMode="auto">
          <a:xfrm>
            <a:off x="434975" y="963149"/>
            <a:ext cx="599598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Document View : </a:t>
            </a:r>
            <a:r>
              <a:rPr lang="ko-KR" altLang="en-US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상세정보 확인</a:t>
            </a:r>
            <a:endParaRPr lang="en-US" altLang="ko-KR" sz="28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61963" y="1156824"/>
            <a:ext cx="5943600" cy="28098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930775" y="1574336"/>
            <a:ext cx="1500188" cy="311785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5366" name="Text Box 24"/>
          <p:cNvSpPr txBox="1">
            <a:spLocks noChangeArrowheads="1"/>
          </p:cNvSpPr>
          <p:nvPr/>
        </p:nvSpPr>
        <p:spPr bwMode="auto">
          <a:xfrm>
            <a:off x="6553200" y="1653711"/>
            <a:ext cx="2438400" cy="424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 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에 추가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이메일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인쇄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인용보기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서지반출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저장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태그 활용 및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Twitter, Facebook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등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SNS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에 공유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태그를 이용하기 위해선 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계정이 필요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다른 형식 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미리 보기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 보기</a:t>
            </a:r>
            <a:r>
              <a:rPr kumimoji="0" lang="en-US" altLang="ko-KR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문서 주문 가능 </a:t>
            </a:r>
            <a:endParaRPr kumimoji="0" lang="en-US" altLang="ko-KR" sz="120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참고 문헌 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문서를 인용한 다른 논문 보기 </a:t>
            </a:r>
            <a:endParaRPr kumimoji="0" lang="en-US" altLang="ko-KR" sz="120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유사한 결과 더 보기 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선택한 문서와 비슷한 자료 보기 </a:t>
            </a:r>
            <a:endParaRPr kumimoji="0" lang="en-US" altLang="ko-KR" sz="120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Arial" charset="0"/>
              <a:buAutoNum type="arabicPeriod"/>
            </a:pP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Translate : </a:t>
            </a:r>
            <a:r>
              <a:rPr kumimoji="0" lang="ko-KR" altLang="en-US" sz="120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 한글로 번역하여 보기 </a:t>
            </a:r>
            <a:endParaRPr kumimoji="0" lang="en-US" altLang="ko-KR" sz="12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50813" y="1129836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1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646613" y="1574336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2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446213" y="2149011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5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103313" y="2177586"/>
            <a:ext cx="342900" cy="25082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1537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012486"/>
            <a:ext cx="28146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99" y="3561186"/>
            <a:ext cx="4495800" cy="1019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15373" name="Freeform 37"/>
          <p:cNvSpPr>
            <a:spLocks/>
          </p:cNvSpPr>
          <p:nvPr/>
        </p:nvSpPr>
        <p:spPr bwMode="auto">
          <a:xfrm rot="6082896" flipH="1">
            <a:off x="2170906" y="2935618"/>
            <a:ext cx="922337" cy="336550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4624388" y="2274424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3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646613" y="2737974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64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10915" r="2013" b="24776"/>
          <a:stretch>
            <a:fillRect/>
          </a:stretch>
        </p:blipFill>
        <p:spPr bwMode="auto">
          <a:xfrm>
            <a:off x="355576" y="920750"/>
            <a:ext cx="84010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Research: </a:t>
            </a:r>
            <a:r>
              <a:rPr lang="ko-KR" altLang="en-US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개인 계정 만들기</a:t>
            </a: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738663" y="4044950"/>
            <a:ext cx="1752600" cy="2063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405663" y="928688"/>
            <a:ext cx="1066800" cy="26511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16390" name="Text Box 24"/>
          <p:cNvSpPr txBox="1">
            <a:spLocks noChangeArrowheads="1"/>
          </p:cNvSpPr>
          <p:nvPr/>
        </p:nvSpPr>
        <p:spPr bwMode="auto">
          <a:xfrm>
            <a:off x="355576" y="5346700"/>
            <a:ext cx="8382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오른쪽 상단에 있는 </a:t>
            </a:r>
            <a:r>
              <a:rPr kumimoji="0" lang="en-US" altLang="ko-KR" sz="1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</a:t>
            </a:r>
            <a:r>
              <a:rPr kumimoji="0" lang="ko-KR" altLang="en-US" sz="1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를 클릭하여 </a:t>
            </a:r>
            <a:r>
              <a:rPr kumimoji="0" lang="en-US" altLang="ko-KR" sz="1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My Research </a:t>
            </a:r>
            <a:r>
              <a:rPr kumimoji="0" lang="ko-KR" altLang="en-US" sz="1400" b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이용을 위한 개인 계정 생성 </a:t>
            </a:r>
            <a:endParaRPr kumimoji="0" lang="en-US" altLang="ko-KR" sz="1400" b="1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개인 계정을 만들면 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My Research</a:t>
            </a:r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의 더 많은 기능을 이용할 수 있음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1"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기관 외부 이용 시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, My Research </a:t>
            </a:r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계정으로 로그인하여 검색 및 이용 가능함</a:t>
            </a:r>
            <a:endParaRPr kumimoji="0" lang="en-US" altLang="ko-KR" sz="140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 RefWorks </a:t>
            </a:r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이용자의 경우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</a:rPr>
              <a:t>, RefWorks </a:t>
            </a:r>
            <a:r>
              <a:rPr kumimoji="0" lang="ko-KR" altLang="en-US" sz="1400">
                <a:latin typeface="맑은 고딕" pitchFamily="50" charset="-127"/>
                <a:ea typeface="맑은 고딕" pitchFamily="50" charset="-127"/>
              </a:rPr>
              <a:t>계정을 입력하여 저장한 정보를 싱크하여 이용 가능함</a:t>
            </a:r>
            <a:endParaRPr kumimoji="0" lang="en-US" altLang="ko-KR" sz="14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91" name="Freeform 37"/>
          <p:cNvSpPr>
            <a:spLocks/>
          </p:cNvSpPr>
          <p:nvPr/>
        </p:nvSpPr>
        <p:spPr bwMode="auto">
          <a:xfrm rot="12324520" flipH="1">
            <a:off x="3868713" y="3825875"/>
            <a:ext cx="909638" cy="336550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21231" r="18029" b="4727"/>
          <a:stretch/>
        </p:blipFill>
        <p:spPr bwMode="auto">
          <a:xfrm>
            <a:off x="744119" y="1758950"/>
            <a:ext cx="3171778" cy="3505200"/>
          </a:xfrm>
          <a:prstGeom prst="rect">
            <a:avLst/>
          </a:prstGeom>
          <a:noFill/>
          <a:ln>
            <a:noFill/>
          </a:ln>
          <a:effectLst>
            <a:glow rad="101600">
              <a:srgbClr val="00206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9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" t="10827" r="3837" b="3303"/>
          <a:stretch/>
        </p:blipFill>
        <p:spPr bwMode="auto">
          <a:xfrm>
            <a:off x="3886200" y="1447800"/>
            <a:ext cx="5068505" cy="47256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My Research: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검색 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이력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및 검색 결과 이용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7412" name="그룹 11"/>
          <p:cNvGrpSpPr>
            <a:grpSpLocks/>
          </p:cNvGrpSpPr>
          <p:nvPr/>
        </p:nvGrpSpPr>
        <p:grpSpPr bwMode="auto">
          <a:xfrm>
            <a:off x="228600" y="2957513"/>
            <a:ext cx="4979988" cy="3352800"/>
            <a:chOff x="228599" y="3429000"/>
            <a:chExt cx="4980635" cy="3352800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99" y="3886200"/>
              <a:ext cx="4980635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8" name="직사각형 7"/>
            <p:cNvSpPr/>
            <p:nvPr/>
          </p:nvSpPr>
          <p:spPr>
            <a:xfrm>
              <a:off x="236538" y="4525962"/>
              <a:ext cx="1903659" cy="2667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latinLnBrk="0" hangingPunct="0">
                <a:defRPr/>
              </a:pPr>
              <a:endParaRPr kumimoji="0" lang="ko-KR" altLang="en-US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17421" name="TextBox 9"/>
            <p:cNvSpPr txBox="1">
              <a:spLocks noChangeArrowheads="1"/>
            </p:cNvSpPr>
            <p:nvPr/>
          </p:nvSpPr>
          <p:spPr bwMode="auto">
            <a:xfrm>
              <a:off x="228600" y="3429000"/>
              <a:ext cx="4564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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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"/>
                <a:defRPr sz="16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"/>
                <a:defRPr sz="1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itchFamily="2" charset="2"/>
                <a:buChar char="ü"/>
              </a:pPr>
              <a:r>
                <a:rPr lang="ko-KR" altLang="en-US" sz="1800" b="1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 개인 계정 이용 하지 않은 </a:t>
              </a:r>
              <a:r>
                <a:rPr lang="en-US" altLang="ko-KR" sz="1800" b="1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My Research</a:t>
              </a:r>
              <a:endParaRPr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4010628" y="3911600"/>
            <a:ext cx="481965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My Research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이용 시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개인 계정을 생성하여 이용하면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검색한 자료 및 검색어 저장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태그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(Tag), Shared List(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공유 기능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), RefWorks 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연동 등 더 추가적인 기능을 지속적으로 이용할 수 있음</a:t>
            </a:r>
            <a:endParaRPr lang="en-US" altLang="ko-KR" sz="12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039453" y="2652713"/>
            <a:ext cx="2938463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4800" y="4822825"/>
            <a:ext cx="35814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153988" y="1098550"/>
            <a:ext cx="37338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한 섹션 동안 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My Research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에 추가한 자료에 메모를 추가하여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이메일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프린트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인용보기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서지사항 반출 등의 기능 이용</a:t>
            </a:r>
            <a:endParaRPr lang="en-US" altLang="ko-KR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7" name="직사각형 1"/>
          <p:cNvSpPr>
            <a:spLocks noChangeArrowheads="1"/>
          </p:cNvSpPr>
          <p:nvPr/>
        </p:nvSpPr>
        <p:spPr bwMode="auto">
          <a:xfrm>
            <a:off x="4134453" y="914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개인 계정으로 로그인 한 </a:t>
            </a:r>
            <a:r>
              <a:rPr lang="en-US" altLang="ko-KR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My Research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886803" y="2057400"/>
            <a:ext cx="3621088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54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hat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20" y="1559194"/>
            <a:ext cx="28971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620" y="3893066"/>
            <a:ext cx="29289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ProQuest Dissertation &amp;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Theses</a:t>
            </a:r>
            <a:r>
              <a:rPr lang="ko-KR" altLang="en-US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Global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296138"/>
            <a:ext cx="5195455" cy="3148292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PQDT Global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미국의회도서관의 공식 지정 학위논문 저장소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(Repository)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로서 북미지역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대다수의 석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박사 학위논문 및 중국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유럽지역에 대한 서지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초록을 제공하고 있으며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그 중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185</a:t>
            </a:r>
            <a:r>
              <a:rPr lang="ko-KR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만여권에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대한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PDF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원문을 제공하는 현존하는 최대의 해외 석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박사 학위논문 데이터베이스 입니다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미국 상위 대학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Harvard University, Yale University, University of Michigan, Stanford University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University of Chicago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Duke University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University of Pennsylvania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‎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California Institute of Technology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‎ </a:t>
            </a:r>
            <a:r>
              <a:rPr lang="ko-KR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</a:t>
            </a: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ko-KR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캐나다 학위논문 원문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270,000(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원문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권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영국 대학 학위논문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50,000(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원문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권을 제공 중이며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전세계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1,800</a:t>
            </a:r>
            <a:r>
              <a:rPr lang="ko-KR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 대학이 참여하고 있으며 그 제공지역과 권수를 점증적으로 확대 하고 있습니다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09375"/>
              </p:ext>
            </p:extLst>
          </p:nvPr>
        </p:nvGraphicFramePr>
        <p:xfrm>
          <a:off x="384492" y="4444430"/>
          <a:ext cx="5040948" cy="18420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24268"/>
                <a:gridCol w="3916680"/>
              </a:tblGrid>
              <a:tr h="293078">
                <a:tc grid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PQDT Global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1868"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제공연도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서지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초록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: 1630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~ Present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원문 최대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: 1743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~ Present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868">
                <a:tc rowSpan="2"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제공건수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서지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초록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: 390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만건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5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문 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185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만건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( 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석사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: 44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만건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박사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: 141</a:t>
                      </a:r>
                      <a:r>
                        <a:rPr lang="ko-KR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만건</a:t>
                      </a: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)</a:t>
                      </a:r>
                      <a:endParaRPr lang="ko-KR" sz="1200" kern="1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1868">
                <a:tc>
                  <a:txBody>
                    <a:bodyPr/>
                    <a:lstStyle/>
                    <a:p>
                      <a:pPr algn="ctr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주제분야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sz="12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 주제 분야</a:t>
                      </a:r>
                      <a:endParaRPr lang="ko-KR" sz="12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6" y="909638"/>
            <a:ext cx="8782050" cy="47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Main </a:t>
            </a:r>
            <a:r>
              <a:rPr lang="en-US" altLang="ko-KR" sz="28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Search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기본검색 화면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86625" y="1944378"/>
            <a:ext cx="6080429" cy="307975"/>
          </a:xfrm>
          <a:prstGeom prst="rect">
            <a:avLst/>
          </a:prstGeom>
          <a:solidFill>
            <a:srgbClr val="BBE0E3">
              <a:alpha val="42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04051" y="1944378"/>
            <a:ext cx="282575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1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464057" y="2252352"/>
            <a:ext cx="282575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2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00050" y="3810000"/>
            <a:ext cx="8382000" cy="276998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latinLnBrk="0" hangingPunct="0">
              <a:buFontTx/>
              <a:buAutoNum type="arabicPeriod"/>
              <a:defRPr/>
            </a:pP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메인 키워드 입력박스에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단어나 구를 간단히 입력하여 빠르고 쉬운 검색 </a:t>
            </a:r>
            <a:endParaRPr kumimoji="0"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eaLnBrk="0" latinLnBrk="0" hangingPunct="0">
              <a:buFont typeface="Arial" panose="020B0604020202020204" pitchFamily="34" charset="0"/>
              <a:buChar char="•"/>
              <a:defRPr/>
            </a:pPr>
            <a:r>
              <a:rPr kumimoji="0" lang="ko-KR" altLang="en-US" sz="1400" dirty="0" err="1">
                <a:latin typeface="맑은 고딕" pitchFamily="50" charset="-127"/>
                <a:ea typeface="맑은 고딕" pitchFamily="50" charset="-127"/>
              </a:rPr>
              <a:t>검색어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 자동완성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  <a:cs typeface="ＭＳ Ｐゴシック"/>
              </a:rPr>
              <a:t>Autocomplete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기능 제공 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 eaLnBrk="0" latinLnBrk="0" hangingPunct="0">
              <a:buFont typeface="Arial" panose="020B0604020202020204" pitchFamily="34" charset="0"/>
              <a:buChar char="•"/>
              <a:defRPr/>
            </a:pP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각 키워드 사이에 </a:t>
            </a:r>
            <a:r>
              <a:rPr kumimoji="0"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AND / OR / AND NOT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…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연산자 이용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2" eaLnBrk="0" latinLnBrk="0" hangingPunct="0">
              <a:defRPr/>
            </a:pP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ko-KR" altLang="en-US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Corporate governance 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AND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Strategic management </a:t>
            </a:r>
          </a:p>
          <a:p>
            <a:pPr marL="800100" lvl="1" indent="-342900" eaLnBrk="0" latinLnBrk="0" hangingPunct="0">
              <a:buFont typeface="Arial" panose="020B0604020202020204" pitchFamily="34" charset="0"/>
              <a:buChar char="•"/>
              <a:defRPr/>
            </a:pP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정확한 구 검색을 위한 </a:t>
            </a:r>
            <a:r>
              <a:rPr kumimoji="0"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“     “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이용 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lvl="2" eaLnBrk="0" latinLnBrk="0" hangingPunct="0">
              <a:defRPr/>
            </a:pP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“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Innovating Our Way to a Meltdown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”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800100" lvl="1" indent="-342900" eaLnBrk="0" latinLnBrk="0" hangingPunct="0">
              <a:buFont typeface="Arial" panose="020B0604020202020204" pitchFamily="34" charset="0"/>
              <a:buChar char="•"/>
              <a:defRPr/>
            </a:pP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와일드카드 절단기호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(*) –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검색 용어의 시작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끝 또는 중간에 절삭문자 이용 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lvl="2" eaLnBrk="0" latinLnBrk="0" hangingPunct="0">
              <a:defRPr/>
            </a:pP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ko-KR" altLang="en-US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*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taxa → taxa, </a:t>
            </a:r>
            <a:r>
              <a:rPr kumimoji="0" lang="en-US" altLang="ko-KR" sz="1400" dirty="0" err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supertaxa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; econ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*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→ econ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omy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, econ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omics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800100" lvl="1" indent="-342900" eaLnBrk="0" latinLnBrk="0" hangingPunct="0">
              <a:buFont typeface="Arial" panose="020B0604020202020204" pitchFamily="34" charset="0"/>
              <a:buChar char="•"/>
              <a:defRPr/>
            </a:pPr>
            <a:r>
              <a:rPr kumimoji="0" lang="ko-KR" alt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와일드카드 문자기호 </a:t>
            </a:r>
            <a:r>
              <a:rPr kumimoji="0" lang="en-US" altLang="ko-KR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(?) – </a:t>
            </a:r>
            <a:r>
              <a:rPr kumimoji="0" lang="ko-KR" altLang="en-US" sz="14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하나 이상의 문자를 나타내는데 이용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lvl="2" eaLnBrk="0" latinLnBrk="0" hangingPunct="0">
              <a:defRPr/>
            </a:pP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ko-KR" altLang="en-US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en-US" altLang="ko-KR" sz="1400" dirty="0" err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Sm</a:t>
            </a:r>
            <a:r>
              <a:rPr kumimoji="0" lang="en-US" altLang="ko-KR" sz="1400" b="1" dirty="0" err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kumimoji="0" lang="en-US" altLang="ko-KR" sz="1400" dirty="0" err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→ Sm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i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th or Sm</a:t>
            </a:r>
            <a:r>
              <a:rPr kumimoji="0" lang="en-US" altLang="ko-KR" sz="14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y</a:t>
            </a:r>
            <a:r>
              <a:rPr kumimoji="0" lang="en-US" altLang="ko-KR" sz="14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endParaRPr kumimoji="0"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eaLnBrk="0" latinLnBrk="0" hangingPunct="0">
              <a:buFontTx/>
              <a:buAutoNum type="arabicPeriod"/>
              <a:defRPr/>
            </a:pP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전문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(Full text)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를 체크하여 원문이 제공되는 논문만 검색 결과로 표시 </a:t>
            </a:r>
            <a:endParaRPr kumimoji="0"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 eaLnBrk="0" latinLnBrk="0" hangingPunct="0">
              <a:buFontTx/>
              <a:buAutoNum type="arabicPeriod"/>
              <a:defRPr/>
            </a:pPr>
            <a:r>
              <a:rPr kumimoji="0" lang="en-US" altLang="ko-KR" sz="1600" b="1" dirty="0" smtClean="0">
                <a:latin typeface="맑은 고딕" pitchFamily="50" charset="-127"/>
                <a:ea typeface="맑은 고딕" pitchFamily="50" charset="-127"/>
              </a:rPr>
              <a:t>Doctoral dissertations only </a:t>
            </a: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박스를 체크하여 박사학위 논문만 검색</a:t>
            </a:r>
            <a:endParaRPr kumimoji="0"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449762" y="2250764"/>
            <a:ext cx="284052" cy="307777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3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0" y="852488"/>
            <a:ext cx="8752343" cy="48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Advanced Search :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고급검색 화면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49381" y="1916118"/>
            <a:ext cx="2648197" cy="26894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1438" y="2422530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1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2900548" y="1899526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2</a:t>
            </a:r>
          </a:p>
        </p:txBody>
      </p:sp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0" t="47591" r="5507" b="6039"/>
          <a:stretch>
            <a:fillRect/>
          </a:stretch>
        </p:blipFill>
        <p:spPr bwMode="auto">
          <a:xfrm>
            <a:off x="5791200" y="2387605"/>
            <a:ext cx="2971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355600" y="5410200"/>
            <a:ext cx="8407400" cy="1292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28650" indent="-1714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 필드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논문 제목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저자명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지도교수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학교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학위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주제 분야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태그 등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b="1" dirty="0">
                <a:latin typeface="맑은 고딕" pitchFamily="50" charset="-127"/>
                <a:ea typeface="맑은 고딕" pitchFamily="50" charset="-127"/>
              </a:rPr>
              <a:t>를 지정한 후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해당되는 단어 또는 문구를 입력하여 정확하게 검색 </a:t>
            </a:r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AU –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저자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en-US" altLang="ko-KR" sz="12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Choi Dong Ho /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TI – 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문서 제목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en-US" altLang="ko-KR" sz="1200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“Micro hydroelectric project: A case study”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명령어 검색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유사 텍스트 검색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kumimoji="0" lang="ko-KR" altLang="en-US" sz="12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명령어 검색 </a:t>
            </a:r>
            <a:r>
              <a:rPr kumimoji="0" lang="en-US" altLang="ko-KR" sz="12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검색필드를 활용하여 검색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예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  <a:r>
              <a:rPr lang="en-US" altLang="ko-KR" sz="1200" dirty="0"/>
              <a:t>AU(Miller) and PUB(</a:t>
            </a:r>
            <a:r>
              <a:rPr lang="en-US" altLang="ko-KR" sz="1200" dirty="0" err="1"/>
              <a:t>physiol</a:t>
            </a:r>
            <a:r>
              <a:rPr lang="en-US" altLang="ko-KR" sz="1200" dirty="0"/>
              <a:t>*))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kumimoji="0" lang="ko-KR" altLang="en-US" sz="1200" b="1" dirty="0">
                <a:latin typeface="맑은 고딕" pitchFamily="50" charset="-127"/>
                <a:ea typeface="맑은 고딕" pitchFamily="50" charset="-127"/>
              </a:rPr>
              <a:t>유사 텍스트 검색</a:t>
            </a:r>
            <a:r>
              <a:rPr kumimoji="0" lang="en-US" altLang="ko-KR" sz="1200" b="1" dirty="0">
                <a:latin typeface="맑은 고딕" pitchFamily="50" charset="-127"/>
                <a:ea typeface="맑은 고딕" pitchFamily="50" charset="-127"/>
              </a:rPr>
              <a:t> : 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이미 찾은 자료의 본문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(50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단어 이상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을 복사하여 붙인 후 검색하여 유사한 자료 찾기</a:t>
            </a:r>
            <a:endParaRPr kumimoji="0"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91200" y="2387605"/>
            <a:ext cx="2971800" cy="3044825"/>
          </a:xfrm>
          <a:prstGeom prst="rect">
            <a:avLst/>
          </a:prstGeom>
          <a:solidFill>
            <a:srgbClr val="BBE0E3">
              <a:alpha val="42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23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Advanced Search : </a:t>
            </a:r>
            <a:r>
              <a:rPr lang="ko-KR" altLang="en-US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제한 검색</a:t>
            </a:r>
            <a:endParaRPr lang="en-US" altLang="ko-KR" sz="28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15437" r="37732" b="9869"/>
          <a:stretch>
            <a:fillRect/>
          </a:stretch>
        </p:blipFill>
        <p:spPr bwMode="auto">
          <a:xfrm>
            <a:off x="479823" y="852493"/>
            <a:ext cx="5484812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5"/>
          <p:cNvSpPr txBox="1">
            <a:spLocks noChangeArrowheads="1"/>
          </p:cNvSpPr>
          <p:nvPr/>
        </p:nvSpPr>
        <p:spPr bwMode="auto">
          <a:xfrm>
            <a:off x="4885135" y="1062043"/>
            <a:ext cx="41148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제한 조건 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원문 제공되는 논문만 검색결과에 표시 </a:t>
            </a: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출판 날짜 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날짜 지정 검색 </a:t>
            </a: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Look up (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찾기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) :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지도 교수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학교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주제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색인용어를 </a:t>
            </a:r>
            <a:r>
              <a:rPr kumimoji="0" lang="ko-KR" altLang="en-US" sz="1200" b="1" dirty="0" err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브라우징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후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선택하여 검색 </a:t>
            </a: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석사</a:t>
            </a:r>
            <a:r>
              <a:rPr kumimoji="0" lang="en-US" altLang="ko-KR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박사 논문을 제한하여 검색 </a:t>
            </a: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출판언어를 선택하여 검색 </a:t>
            </a: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kumimoji="0" lang="ko-KR" altLang="en-US" sz="1200" b="1" dirty="0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정렬 및 결과페이지 옵션 </a:t>
            </a:r>
            <a:endParaRPr kumimoji="0" lang="en-US" altLang="ko-KR" sz="1200" b="1" dirty="0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23104" r="17275" b="4663"/>
          <a:stretch/>
        </p:blipFill>
        <p:spPr bwMode="auto">
          <a:xfrm>
            <a:off x="5241716" y="2587433"/>
            <a:ext cx="1180119" cy="71159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20000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Freeform 37"/>
          <p:cNvSpPr>
            <a:spLocks/>
          </p:cNvSpPr>
          <p:nvPr/>
        </p:nvSpPr>
        <p:spPr bwMode="auto">
          <a:xfrm rot="1237145" flipH="1">
            <a:off x="4599385" y="2570168"/>
            <a:ext cx="642938" cy="111125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0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Advanced Search : </a:t>
            </a:r>
            <a:r>
              <a:rPr lang="ko-KR" altLang="en-US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중국어 학위논문 검색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1" t="52086" r="45789" b="26393"/>
          <a:stretch>
            <a:fillRect/>
          </a:stretch>
        </p:blipFill>
        <p:spPr bwMode="auto">
          <a:xfrm>
            <a:off x="609600" y="1171575"/>
            <a:ext cx="54864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설명: cid:image006.jpg@01CEC60F.F763E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24188"/>
            <a:ext cx="53149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 flipV="1">
            <a:off x="4848225" y="4503738"/>
            <a:ext cx="1279525" cy="2968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488950" y="5257800"/>
            <a:ext cx="8382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현재 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15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만종 </a:t>
            </a:r>
            <a:r>
              <a:rPr kumimoji="0" lang="ko-KR" altLang="en-US" sz="1600" b="1" dirty="0" smtClean="0">
                <a:latin typeface="맑은 고딕" pitchFamily="50" charset="-127"/>
                <a:ea typeface="맑은 고딕" pitchFamily="50" charset="-127"/>
              </a:rPr>
              <a:t>이상의 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중국어 학위 논문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중국 대학교 출판 학위논문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에 대한 영문 색인</a:t>
            </a:r>
            <a:r>
              <a:rPr kumimoji="0" lang="en-US" altLang="ko-KR" sz="16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600" b="1" dirty="0">
                <a:latin typeface="맑은 고딕" pitchFamily="50" charset="-127"/>
                <a:ea typeface="맑은 고딕" pitchFamily="50" charset="-127"/>
              </a:rPr>
              <a:t>초록 정보 제공 </a:t>
            </a:r>
            <a:endParaRPr kumimoji="0"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고급 검색 창에서 언어를 중국어로 선택하여 중국 학위 논문에 대한 영문 색인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600" dirty="0">
                <a:latin typeface="맑은 고딕" pitchFamily="50" charset="-127"/>
                <a:ea typeface="맑은 고딕" pitchFamily="50" charset="-127"/>
              </a:rPr>
              <a:t>초록 정보 검색이 가능합니다</a:t>
            </a:r>
            <a:r>
              <a:rPr kumimoji="0" lang="en-US" altLang="ko-KR" sz="1600" dirty="0">
                <a:latin typeface="맑은 고딕" pitchFamily="50" charset="-127"/>
                <a:ea typeface="맑은 고딕" pitchFamily="50" charset="-127"/>
              </a:rPr>
              <a:t>. </a:t>
            </a:r>
            <a:endParaRPr kumimoji="0" lang="en-US" altLang="ko-KR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95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Browse : </a:t>
            </a:r>
            <a:r>
              <a:rPr lang="ko-KR" altLang="en-US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주제별</a:t>
            </a: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지역별 찾아보기</a:t>
            </a:r>
            <a:endParaRPr lang="en-US" altLang="ko-KR" sz="28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3393" r="46548" b="8978"/>
          <a:stretch>
            <a:fillRect/>
          </a:stretch>
        </p:blipFill>
        <p:spPr bwMode="auto">
          <a:xfrm>
            <a:off x="533400" y="882650"/>
            <a:ext cx="3995738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8603" r="41429"/>
          <a:stretch>
            <a:fillRect/>
          </a:stretch>
        </p:blipFill>
        <p:spPr bwMode="auto">
          <a:xfrm>
            <a:off x="4789488" y="882650"/>
            <a:ext cx="3948112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직사각형 5"/>
          <p:cNvSpPr>
            <a:spLocks noChangeArrowheads="1"/>
          </p:cNvSpPr>
          <p:nvPr/>
        </p:nvSpPr>
        <p:spPr bwMode="auto">
          <a:xfrm>
            <a:off x="5011738" y="5110162"/>
            <a:ext cx="3667125" cy="871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지역별</a:t>
            </a: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찾아보기 </a:t>
            </a:r>
            <a:r>
              <a:rPr kumimoji="0" lang="en-US" altLang="ko-KR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국가 </a:t>
            </a:r>
            <a:r>
              <a:rPr kumimoji="0" lang="en-US" altLang="ko-KR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학교 </a:t>
            </a:r>
            <a:r>
              <a:rPr kumimoji="0" lang="en-US" altLang="ko-KR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주제 순으로 탐색</a:t>
            </a:r>
            <a:endParaRPr kumimoji="0" lang="en-US" altLang="ko-KR" sz="1800" b="1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46" name="직사각형 5"/>
          <p:cNvSpPr>
            <a:spLocks noChangeArrowheads="1"/>
          </p:cNvSpPr>
          <p:nvPr/>
        </p:nvSpPr>
        <p:spPr bwMode="auto">
          <a:xfrm>
            <a:off x="698500" y="3402012"/>
            <a:ext cx="3665538" cy="871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주제별</a:t>
            </a: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 찾아보기 </a:t>
            </a:r>
            <a:r>
              <a:rPr kumimoji="0" lang="en-US" altLang="ko-KR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</a:rPr>
              <a:t>주제 </a:t>
            </a:r>
            <a:r>
              <a:rPr kumimoji="0" lang="en-US" altLang="ko-KR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국가 </a:t>
            </a:r>
            <a:r>
              <a:rPr kumimoji="0" lang="en-US" altLang="ko-KR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 </a:t>
            </a:r>
            <a:r>
              <a:rPr kumimoji="0" lang="ko-KR" altLang="en-US" sz="1800" b="1">
                <a:solidFill>
                  <a:srgbClr val="00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학교 순으로 탐색</a:t>
            </a:r>
            <a:endParaRPr kumimoji="0" lang="en-US" altLang="ko-KR" sz="1800" b="1">
              <a:solidFill>
                <a:srgbClr val="00339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47" name="Rounded Rectangle 2"/>
          <p:cNvSpPr>
            <a:spLocks noChangeArrowheads="1"/>
          </p:cNvSpPr>
          <p:nvPr/>
        </p:nvSpPr>
        <p:spPr bwMode="auto">
          <a:xfrm>
            <a:off x="533400" y="1116012"/>
            <a:ext cx="1600200" cy="304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519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9" t="14713" r="25150" b="9399"/>
          <a:stretch>
            <a:fillRect/>
          </a:stretch>
        </p:blipFill>
        <p:spPr bwMode="auto">
          <a:xfrm>
            <a:off x="1067594" y="925048"/>
            <a:ext cx="7112000" cy="575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Search Results: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페이지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739607" y="1599736"/>
            <a:ext cx="2468562" cy="21748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91869" y="1880723"/>
            <a:ext cx="335915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455444" y="1555286"/>
            <a:ext cx="284163" cy="306387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1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507707" y="1841036"/>
            <a:ext cx="284162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2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6001544" y="2525248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3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285707" y="2260136"/>
            <a:ext cx="1922462" cy="295751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1274" name="Text Box 24"/>
          <p:cNvSpPr txBox="1">
            <a:spLocks noChangeArrowheads="1"/>
          </p:cNvSpPr>
          <p:nvPr/>
        </p:nvSpPr>
        <p:spPr bwMode="auto">
          <a:xfrm>
            <a:off x="458788" y="5294972"/>
            <a:ext cx="8382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Set Up Alert, Create RSS Feed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검색 식에 대한 알림 기능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최신 검색 결과를 </a:t>
            </a:r>
            <a:r>
              <a:rPr kumimoji="0" lang="ko-KR" altLang="en-US" sz="1400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이메일로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발송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선택한 자료 활용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 err="1">
                <a:latin typeface="맑은 고딕" pitchFamily="50" charset="-127"/>
                <a:ea typeface="맑은 고딕" pitchFamily="50" charset="-127"/>
              </a:rPr>
              <a:t>이메일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 보내거나 다운로드 및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RefWorks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와 같은 서지관리프로그램으로 보내기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검색된 결과를 관련성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 err="1">
                <a:latin typeface="맑은 고딕" pitchFamily="50" charset="-127"/>
                <a:ea typeface="맑은 고딕" pitchFamily="50" charset="-127"/>
              </a:rPr>
              <a:t>날짜별로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 정렬하거나 출판물 유형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키워드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주제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</a:rPr>
              <a:t>등 옵션들을 제한하여 결과를 한정 할 수 있음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03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20461" r="39206" b="23553"/>
          <a:stretch>
            <a:fillRect/>
          </a:stretch>
        </p:blipFill>
        <p:spPr bwMode="auto">
          <a:xfrm>
            <a:off x="333375" y="885495"/>
            <a:ext cx="835342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4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Search Results: </a:t>
            </a:r>
            <a:r>
              <a:rPr lang="ko-KR" altLang="en-US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페이지</a:t>
            </a:r>
            <a:endParaRPr lang="en-US" altLang="ko-KR" sz="28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F44C-B0A7-3A42-A98F-236C7051F6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292" name="Freeform 37"/>
          <p:cNvSpPr>
            <a:spLocks/>
          </p:cNvSpPr>
          <p:nvPr/>
        </p:nvSpPr>
        <p:spPr bwMode="auto">
          <a:xfrm rot="7268193" flipH="1">
            <a:off x="7542213" y="4029075"/>
            <a:ext cx="738188" cy="300037"/>
          </a:xfrm>
          <a:custGeom>
            <a:avLst/>
            <a:gdLst>
              <a:gd name="T0" fmla="*/ 2147483647 w 1501"/>
              <a:gd name="T1" fmla="*/ 2147483647 h 474"/>
              <a:gd name="T2" fmla="*/ 2147483647 w 1501"/>
              <a:gd name="T3" fmla="*/ 2147483647 h 474"/>
              <a:gd name="T4" fmla="*/ 2147483647 w 1501"/>
              <a:gd name="T5" fmla="*/ 2147483647 h 474"/>
              <a:gd name="T6" fmla="*/ 0 w 1501"/>
              <a:gd name="T7" fmla="*/ 2147483647 h 474"/>
              <a:gd name="T8" fmla="*/ 2147483647 w 1501"/>
              <a:gd name="T9" fmla="*/ 2147483647 h 474"/>
              <a:gd name="T10" fmla="*/ 2147483647 w 1501"/>
              <a:gd name="T11" fmla="*/ 2147483647 h 474"/>
              <a:gd name="T12" fmla="*/ 2147483647 w 1501"/>
              <a:gd name="T13" fmla="*/ 2147483647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01"/>
              <a:gd name="T22" fmla="*/ 0 h 474"/>
              <a:gd name="T23" fmla="*/ 1501 w 1501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01" h="474">
                <a:moveTo>
                  <a:pt x="1494" y="337"/>
                </a:moveTo>
                <a:cubicBezTo>
                  <a:pt x="1501" y="296"/>
                  <a:pt x="956" y="0"/>
                  <a:pt x="278" y="182"/>
                </a:cubicBezTo>
                <a:cubicBezTo>
                  <a:pt x="270" y="181"/>
                  <a:pt x="232" y="182"/>
                  <a:pt x="296" y="44"/>
                </a:cubicBezTo>
                <a:cubicBezTo>
                  <a:pt x="83" y="191"/>
                  <a:pt x="2" y="315"/>
                  <a:pt x="0" y="324"/>
                </a:cubicBezTo>
                <a:cubicBezTo>
                  <a:pt x="204" y="345"/>
                  <a:pt x="314" y="474"/>
                  <a:pt x="314" y="474"/>
                </a:cubicBezTo>
                <a:cubicBezTo>
                  <a:pt x="319" y="470"/>
                  <a:pt x="259" y="330"/>
                  <a:pt x="287" y="337"/>
                </a:cubicBezTo>
                <a:cubicBezTo>
                  <a:pt x="1247" y="35"/>
                  <a:pt x="1487" y="377"/>
                  <a:pt x="1494" y="33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691438" y="3654425"/>
            <a:ext cx="995362" cy="206375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latinLnBrk="0" hangingPunct="0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325563" y="1957388"/>
            <a:ext cx="284162" cy="306387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latinLnBrk="0" hangingPunct="1">
              <a:defRPr/>
            </a:pPr>
            <a:r>
              <a:rPr kumimoji="0" lang="en-US" altLang="ko-KR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rPr>
              <a:t>1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396163" y="3614738"/>
            <a:ext cx="295275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latinLnBrk="0" hangingPunct="1">
              <a:defRPr kumimoji="0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dirty="0" smtClean="0"/>
              <a:t>2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09725" y="1920875"/>
            <a:ext cx="5800725" cy="342900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  <p:sp>
        <p:nvSpPr>
          <p:cNvPr id="12297" name="Text Box 24"/>
          <p:cNvSpPr txBox="1">
            <a:spLocks noChangeArrowheads="1"/>
          </p:cNvSpPr>
          <p:nvPr/>
        </p:nvSpPr>
        <p:spPr bwMode="auto">
          <a:xfrm>
            <a:off x="104621" y="5638336"/>
            <a:ext cx="8988425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atinLnBrk="0">
              <a:spcBef>
                <a:spcPct val="0"/>
              </a:spcBef>
              <a:buFont typeface="Arial" charset="0"/>
              <a:buAutoNum type="arabicPeriod"/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색인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논문 정보와 요약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),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미리 보기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– PDF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24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페이지 제공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),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전문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– PDF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원문 보기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),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문서 주문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사본 주문하기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</a:p>
          <a:p>
            <a:pPr latinLnBrk="0">
              <a:spcBef>
                <a:spcPct val="0"/>
              </a:spcBef>
              <a:buFont typeface="Arial" charset="0"/>
              <a:buAutoNum type="arabicPeriod"/>
            </a:pP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미리보기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: 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Preview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메뉴에 마우스를 올려놓으면 색인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초록을 포함한 상세한 정보 확인 가능 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latinLnBrk="0">
              <a:spcBef>
                <a:spcPct val="0"/>
              </a:spcBef>
              <a:buFont typeface="Arial" charset="0"/>
              <a:buAutoNum type="arabicPeriod"/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논문선택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My Research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에 추가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400" dirty="0" err="1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이메일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보내기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인용정보 보기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저장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서지정보 반출 등의 기능</a:t>
            </a:r>
            <a:r>
              <a:rPr kumimoji="0" lang="en-US" altLang="ko-KR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kumimoji="0" lang="ko-KR" altLang="en-US" sz="1400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바로 이용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85725" y="1104900"/>
            <a:ext cx="284163" cy="307975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latinLnBrk="0" hangingPunct="1">
              <a:defRPr kumimoji="0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ko-KR" dirty="0" smtClean="0"/>
              <a:t>3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369888" y="1104900"/>
            <a:ext cx="544512" cy="411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 kern="0">
              <a:solidFill>
                <a:srgbClr val="FFFFFF"/>
              </a:solidFill>
              <a:latin typeface="Arial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0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oQuest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31837"/>
      </a:accent1>
      <a:accent2>
        <a:srgbClr val="F37321"/>
      </a:accent2>
      <a:accent3>
        <a:srgbClr val="009DDC"/>
      </a:accent3>
      <a:accent4>
        <a:srgbClr val="A3A510"/>
      </a:accent4>
      <a:accent5>
        <a:srgbClr val="00A18E"/>
      </a:accent5>
      <a:accent6>
        <a:srgbClr val="60C5BA"/>
      </a:accent6>
      <a:hlink>
        <a:srgbClr val="009DDC"/>
      </a:hlink>
      <a:folHlink>
        <a:srgbClr val="72CD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16DEE99DBA14AB2386A87B3399841" ma:contentTypeVersion="1" ma:contentTypeDescription="Create a new document." ma:contentTypeScope="" ma:versionID="8703e30ccb2ec83b96a0081597a4043c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640C02-D8B3-497A-9446-7C4D3B22D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E2A9727-42CE-47F1-A3B4-D5F0B15B52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F9B716-247D-4A47-BE8E-B2E633B563BF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25294</TotalTime>
  <Words>1086</Words>
  <Application>Microsoft Office PowerPoint</Application>
  <PresentationFormat>화면 슬라이드 쇼(4:3)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Theme</vt:lpstr>
      <vt:lpstr> ProQuest Dissertations &amp; Thesis( PQDT ) global</vt:lpstr>
      <vt:lpstr>ProQuest Dissertation &amp; Theses Global</vt:lpstr>
      <vt:lpstr>Main Search : 기본검색 화면</vt:lpstr>
      <vt:lpstr>Advanced Search : 고급검색 화면</vt:lpstr>
      <vt:lpstr>Advanced Search : 제한 검색</vt:lpstr>
      <vt:lpstr>Advanced Search : 중국어 학위논문 검색 </vt:lpstr>
      <vt:lpstr>Browse : 주제별, 지역별 찾아보기</vt:lpstr>
      <vt:lpstr>Search Results: 검색 결과 페이지</vt:lpstr>
      <vt:lpstr>Search Results: 검색 결과 페이지</vt:lpstr>
      <vt:lpstr>Search Results: 검색 결과 페이지</vt:lpstr>
      <vt:lpstr>Search Results: Alert, RSS, Save search</vt:lpstr>
      <vt:lpstr>Document View : 상세정보 확인</vt:lpstr>
      <vt:lpstr>My Research: 개인 계정 만들기 </vt:lpstr>
      <vt:lpstr>My Research: 검색 이력 확인 및 검색 결과 이용</vt:lpstr>
    </vt:vector>
  </TitlesOfParts>
  <Company>Phire Branding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Keller</dc:creator>
  <cp:lastModifiedBy>Kim, Jeff</cp:lastModifiedBy>
  <cp:revision>2108</cp:revision>
  <dcterms:created xsi:type="dcterms:W3CDTF">2012-06-12T19:28:12Z</dcterms:created>
  <dcterms:modified xsi:type="dcterms:W3CDTF">2015-07-10T03:47:36Z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0x010100DC416DEE99DBA14AB2386A87B3399841</vt:lpwstr>
  </property>
</Properties>
</file>