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93" r:id="rId5"/>
    <p:sldId id="394" r:id="rId6"/>
    <p:sldId id="405" r:id="rId7"/>
    <p:sldId id="396" r:id="rId8"/>
    <p:sldId id="397" r:id="rId9"/>
    <p:sldId id="398" r:id="rId10"/>
    <p:sldId id="406" r:id="rId11"/>
    <p:sldId id="399" r:id="rId12"/>
    <p:sldId id="403" r:id="rId13"/>
    <p:sldId id="40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0F14"/>
    <a:srgbClr val="FF0000"/>
    <a:srgbClr val="502D7F"/>
    <a:srgbClr val="834CB1"/>
    <a:srgbClr val="A67DC8"/>
    <a:srgbClr val="A63F1E"/>
    <a:srgbClr val="FFB60F"/>
    <a:srgbClr val="FF760F"/>
    <a:srgbClr val="008367"/>
    <a:srgbClr val="4B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96141" autoAdjust="0"/>
  </p:normalViewPr>
  <p:slideViewPr>
    <p:cSldViewPr snapToGrid="0" snapToObjects="1">
      <p:cViewPr>
        <p:scale>
          <a:sx n="82" d="100"/>
          <a:sy n="82" d="100"/>
        </p:scale>
        <p:origin x="-564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DF712-D21F-7B45-9535-A50D98A63CF2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DD5D5-AB9B-224D-8D16-041F03BD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64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5B3FA-D1CF-9849-9F79-9F7D90A95D82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E3B01-1251-B743-8067-38DFD1C09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45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3B01-1251-B743-8067-38DFD1C09E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6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3B01-1251-B743-8067-38DFD1C09E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1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6132286" y="3828148"/>
            <a:ext cx="1260929" cy="12609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9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0912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979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B297F649-392C-495E-8126-28CB057BE680}" type="datetime1">
              <a:rPr lang="en-US" altLang="ko-KR" smtClean="0"/>
              <a:t>3/26/2015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508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2858B0FE-C856-4E04-BE12-94B4097A87E8}" type="datetime1">
              <a:rPr lang="en-US" altLang="ko-KR" smtClean="0"/>
              <a:t>3/26/2015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675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3D4BD0F5-EF30-4AC9-BB5E-4BAF78A5128C}" type="datetime1">
              <a:rPr lang="en-US" altLang="ko-KR" smtClean="0"/>
              <a:t>3/26/2015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255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325"/>
            <a:ext cx="9144000" cy="685800"/>
          </a:xfrm>
          <a:prstGeom prst="rect">
            <a:avLst/>
          </a:prstGeom>
        </p:spPr>
      </p:pic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D008478E-055D-4B9F-B0E6-2C8340FE3546}" type="datetime1">
              <a:rPr lang="en-US" altLang="ko-KR" smtClean="0"/>
              <a:t>3/26/2015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537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E87B90D-CBEA-4600-BEDF-4B661627ADEC}" type="datetime1">
              <a:rPr lang="en-US" altLang="ko-KR" smtClean="0"/>
              <a:t>3/26/2015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4648200" y="1357313"/>
            <a:ext cx="4038600" cy="45259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203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0F346E0-31BE-443C-9FB6-CC431D6FF00D}" type="datetime1">
              <a:rPr lang="en-US" altLang="ko-KR" smtClean="0"/>
              <a:t>3/26/2015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648200" y="1357313"/>
            <a:ext cx="4038600" cy="45259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905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257A565A-7B27-4908-A078-41B54E5164E3}" type="datetime1">
              <a:rPr lang="en-US" altLang="ko-KR" smtClean="0"/>
              <a:t>3/26/2015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914400"/>
            <a:ext cx="9144000" cy="5339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2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2536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3C1B2F27-128F-416F-8390-17B47D3CB554}" type="datetime1">
              <a:rPr lang="en-US" altLang="ko-KR" smtClean="0"/>
              <a:t>3/26/2015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727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4D91C-8022-4571-B2D6-C171CF5EF92B}" type="datetime1">
              <a:rPr lang="en-US" altLang="ko-KR" smtClean="0"/>
              <a:t>3/26/2015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DD601-2F51-4B4D-8B0A-4BE6C6504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3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19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1673F-E777-4658-BEA4-1B3A29925FCB}" type="datetime1">
              <a:rPr lang="en-US" altLang="ko-KR" smtClean="0"/>
              <a:t>3/26/2015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494E5-52DB-46DD-890B-59EA43C57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310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-21771"/>
            <a:ext cx="9144000" cy="6858000"/>
          </a:xfrm>
          <a:prstGeom prst="rect">
            <a:avLst/>
          </a:prstGeom>
          <a:solidFill>
            <a:srgbClr val="F584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69" tIns="43634" rIns="87269" bIns="43634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1" y="1572987"/>
            <a:ext cx="7440145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69" tIns="43634" rIns="87269" bIns="43634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7" y="-1173923"/>
            <a:ext cx="4651101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69" tIns="43634" rIns="87269" bIns="43634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1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69" tIns="43634" rIns="87269" bIns="4363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87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75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3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85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2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2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32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29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59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59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83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2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6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9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29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7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3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7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91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55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25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76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13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00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80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46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24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5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65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55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99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1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11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67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51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48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061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9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81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14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479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17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07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284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86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9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760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6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741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095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2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97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903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024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02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130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82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4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2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306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933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18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053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280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18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537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769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210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2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582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08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007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81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48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722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637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442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704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376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7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nk_PQ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2857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050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819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971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988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945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41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921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50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151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1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110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6138"/>
            <a:ext cx="8229600" cy="483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8D869DD5-9C9F-4FF8-A753-FA78369A9BB5}" type="datetime1">
              <a:rPr lang="en-US" altLang="ko-KR" smtClean="0"/>
              <a:t>3/26/2015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732" r:id="rId3"/>
    <p:sldLayoutId id="2147483733" r:id="rId4"/>
    <p:sldLayoutId id="2147483665" r:id="rId5"/>
    <p:sldLayoutId id="2147483669" r:id="rId6"/>
    <p:sldLayoutId id="2147483684" r:id="rId7"/>
    <p:sldLayoutId id="2147483689" r:id="rId8"/>
    <p:sldLayoutId id="2147483692" r:id="rId9"/>
    <p:sldLayoutId id="2147483693" r:id="rId10"/>
    <p:sldLayoutId id="2147483734" r:id="rId11"/>
    <p:sldLayoutId id="2147483735" r:id="rId12"/>
    <p:sldLayoutId id="2147483675" r:id="rId13"/>
    <p:sldLayoutId id="2147483687" r:id="rId14"/>
    <p:sldLayoutId id="2147483676" r:id="rId15"/>
    <p:sldLayoutId id="2147483677" r:id="rId16"/>
    <p:sldLayoutId id="2147483736" r:id="rId17"/>
    <p:sldLayoutId id="2147483737" r:id="rId18"/>
    <p:sldLayoutId id="2147483661" r:id="rId19"/>
    <p:sldLayoutId id="2147483670" r:id="rId20"/>
    <p:sldLayoutId id="2147483680" r:id="rId21"/>
    <p:sldLayoutId id="2147483686" r:id="rId22"/>
    <p:sldLayoutId id="2147483738" r:id="rId23"/>
    <p:sldLayoutId id="2147483739" r:id="rId24"/>
    <p:sldLayoutId id="2147483694" r:id="rId25"/>
    <p:sldLayoutId id="2147483695" r:id="rId26"/>
    <p:sldLayoutId id="2147483696" r:id="rId27"/>
    <p:sldLayoutId id="2147483697" r:id="rId28"/>
    <p:sldLayoutId id="2147483740" r:id="rId29"/>
    <p:sldLayoutId id="2147483741" r:id="rId30"/>
    <p:sldLayoutId id="2147483698" r:id="rId31"/>
    <p:sldLayoutId id="2147483699" r:id="rId32"/>
    <p:sldLayoutId id="2147483700" r:id="rId33"/>
    <p:sldLayoutId id="2147483701" r:id="rId34"/>
    <p:sldLayoutId id="2147483742" r:id="rId35"/>
    <p:sldLayoutId id="2147483743" r:id="rId36"/>
    <p:sldLayoutId id="2147483662" r:id="rId37"/>
    <p:sldLayoutId id="2147483671" r:id="rId38"/>
    <p:sldLayoutId id="2147483679" r:id="rId39"/>
    <p:sldLayoutId id="2147483685" r:id="rId40"/>
    <p:sldLayoutId id="2147483744" r:id="rId41"/>
    <p:sldLayoutId id="2147483745" r:id="rId42"/>
    <p:sldLayoutId id="2147483702" r:id="rId43"/>
    <p:sldLayoutId id="2147483703" r:id="rId44"/>
    <p:sldLayoutId id="2147483704" r:id="rId45"/>
    <p:sldLayoutId id="2147483705" r:id="rId46"/>
    <p:sldLayoutId id="2147483746" r:id="rId47"/>
    <p:sldLayoutId id="2147483747" r:id="rId48"/>
    <p:sldLayoutId id="2147483664" r:id="rId49"/>
    <p:sldLayoutId id="2147483673" r:id="rId50"/>
    <p:sldLayoutId id="2147483681" r:id="rId51"/>
    <p:sldLayoutId id="2147483688" r:id="rId52"/>
    <p:sldLayoutId id="2147483748" r:id="rId53"/>
    <p:sldLayoutId id="2147483749" r:id="rId54"/>
    <p:sldLayoutId id="2147483706" r:id="rId55"/>
    <p:sldLayoutId id="2147483707" r:id="rId56"/>
    <p:sldLayoutId id="2147483708" r:id="rId57"/>
    <p:sldLayoutId id="2147483709" r:id="rId58"/>
    <p:sldLayoutId id="2147483750" r:id="rId59"/>
    <p:sldLayoutId id="2147483751" r:id="rId60"/>
    <p:sldLayoutId id="2147483663" r:id="rId61"/>
    <p:sldLayoutId id="2147483672" r:id="rId62"/>
    <p:sldLayoutId id="2147483683" r:id="rId63"/>
    <p:sldLayoutId id="2147483691" r:id="rId64"/>
    <p:sldLayoutId id="2147483752" r:id="rId65"/>
    <p:sldLayoutId id="2147483753" r:id="rId66"/>
    <p:sldLayoutId id="2147483718" r:id="rId67"/>
    <p:sldLayoutId id="2147483719" r:id="rId68"/>
    <p:sldLayoutId id="2147483720" r:id="rId69"/>
    <p:sldLayoutId id="2147483721" r:id="rId70"/>
    <p:sldLayoutId id="2147483754" r:id="rId71"/>
    <p:sldLayoutId id="2147483755" r:id="rId72"/>
    <p:sldLayoutId id="2147483722" r:id="rId73"/>
    <p:sldLayoutId id="2147483723" r:id="rId74"/>
    <p:sldLayoutId id="2147483724" r:id="rId75"/>
    <p:sldLayoutId id="2147483725" r:id="rId76"/>
    <p:sldLayoutId id="2147483756" r:id="rId77"/>
    <p:sldLayoutId id="2147483757" r:id="rId78"/>
    <p:sldLayoutId id="2147483726" r:id="rId79"/>
    <p:sldLayoutId id="2147483727" r:id="rId80"/>
    <p:sldLayoutId id="2147483728" r:id="rId81"/>
    <p:sldLayoutId id="2147483729" r:id="rId82"/>
    <p:sldLayoutId id="2147483758" r:id="rId83"/>
    <p:sldLayoutId id="2147483759" r:id="rId84"/>
    <p:sldLayoutId id="2147483660" r:id="rId85"/>
    <p:sldLayoutId id="2147483667" r:id="rId86"/>
    <p:sldLayoutId id="2147483682" r:id="rId87"/>
    <p:sldLayoutId id="2147483690" r:id="rId88"/>
    <p:sldLayoutId id="2147483760" r:id="rId89"/>
    <p:sldLayoutId id="2147483761" r:id="rId90"/>
    <p:sldLayoutId id="2147483710" r:id="rId91"/>
    <p:sldLayoutId id="2147483711" r:id="rId92"/>
    <p:sldLayoutId id="2147483712" r:id="rId93"/>
    <p:sldLayoutId id="2147483713" r:id="rId94"/>
    <p:sldLayoutId id="2147483762" r:id="rId95"/>
    <p:sldLayoutId id="2147483763" r:id="rId96"/>
    <p:sldLayoutId id="2147483714" r:id="rId97"/>
    <p:sldLayoutId id="2147483715" r:id="rId98"/>
    <p:sldLayoutId id="2147483716" r:id="rId99"/>
    <p:sldLayoutId id="2147483717" r:id="rId100"/>
    <p:sldLayoutId id="2147483650" r:id="rId101"/>
    <p:sldLayoutId id="2147483730" r:id="rId102"/>
    <p:sldLayoutId id="2147483731" r:id="rId103"/>
    <p:sldLayoutId id="2147483674" r:id="rId104"/>
    <p:sldLayoutId id="2147483652" r:id="rId105"/>
    <p:sldLayoutId id="2147483666" r:id="rId106"/>
    <p:sldLayoutId id="2147483654" r:id="rId107"/>
    <p:sldLayoutId id="2147483657" r:id="rId108"/>
    <p:sldLayoutId id="2147483765" r:id="rId109"/>
    <p:sldLayoutId id="2147483766" r:id="rId110"/>
    <p:sldLayoutId id="2147483767" r:id="rId1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rea@asia.proquest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Q_Title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215"/>
          <a:stretch/>
        </p:blipFill>
        <p:spPr>
          <a:xfrm>
            <a:off x="7188571" y="5917906"/>
            <a:ext cx="1772681" cy="76046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Proquest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webex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교육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참여 방법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ProQuest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한국지사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korea@asia.proquest.com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99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 dirty="0" err="1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Webex</a:t>
            </a:r>
            <a:r>
              <a:rPr lang="en-US" altLang="ko-KR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교육 채팅 기능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6" y="911660"/>
            <a:ext cx="3732835" cy="590003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0977" y="2018417"/>
            <a:ext cx="45089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교육 화면 우측에 있는 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Chat (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채팅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기능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진행자에게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궁금한 점을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질문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가능 합니다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대화하고자 하는 상대를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--Please Select--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리스트에서 선택한 후 질문 내용을 입력하고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Send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버튼 클릭하면 교육진행자에게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질문이 전달됩니다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501035" y="4525759"/>
            <a:ext cx="3732835" cy="1956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16"/>
          <p:cNvCxnSpPr/>
          <p:nvPr/>
        </p:nvCxnSpPr>
        <p:spPr>
          <a:xfrm flipH="1">
            <a:off x="3622820" y="5920857"/>
            <a:ext cx="113339" cy="35806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16"/>
          <p:cNvCxnSpPr/>
          <p:nvPr/>
        </p:nvCxnSpPr>
        <p:spPr>
          <a:xfrm flipH="1">
            <a:off x="2240009" y="5748041"/>
            <a:ext cx="260123" cy="1728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9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77825" y="1220233"/>
            <a:ext cx="8468224" cy="273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buSzPct val="75000"/>
              <a:buFontTx/>
              <a:buBlip>
                <a:blip r:embed="rId3"/>
              </a:buBlip>
              <a:defRPr/>
            </a:pP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ProQuest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실시하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교육을 연구실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집 등 인터넷접속이 가능한 어디에서든 </a:t>
            </a:r>
            <a:r>
              <a:rPr lang="ko-KR" altLang="en-US" sz="22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온라인으로 참여 가능</a:t>
            </a:r>
            <a:endParaRPr lang="en-US" altLang="ko-K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5600" indent="-355600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buSzPct val="75000"/>
              <a:buFontTx/>
              <a:buBlip>
                <a:blip r:embed="rId3"/>
              </a:buBlip>
              <a:defRPr/>
            </a:pPr>
            <a:r>
              <a:rPr lang="ko-KR" altLang="en-US" sz="22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교육진행자의 </a:t>
            </a:r>
            <a:r>
              <a:rPr lang="en-US" altLang="ko-KR" sz="22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22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화면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</a:t>
            </a:r>
            <a:r>
              <a:rPr lang="ko-K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2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자신의 컴퓨터 화면으로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보면서 진행</a:t>
            </a:r>
            <a:endParaRPr lang="en-US" altLang="ko-KR" sz="2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5600" indent="-355600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buSzPct val="75000"/>
              <a:buFontTx/>
              <a:buBlip>
                <a:blip r:embed="rId3"/>
              </a:buBlip>
              <a:defRPr/>
            </a:pPr>
            <a:r>
              <a:rPr lang="ko-KR" altLang="en-US" sz="22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실시간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진행하는 교육진행자의 시연을 보면서 </a:t>
            </a:r>
            <a:r>
              <a:rPr lang="ko-KR" altLang="en-US" sz="22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자신의 컴퓨터에서 실습 가능</a:t>
            </a:r>
            <a:endParaRPr lang="en-US" altLang="ko-KR" sz="2200" dirty="0" smtClean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5600" indent="-355600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buSzPct val="75000"/>
              <a:buFontTx/>
              <a:buBlip>
                <a:blip r:embed="rId3"/>
              </a:buBlip>
              <a:defRPr/>
            </a:pP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채팅 기능으로 </a:t>
            </a:r>
            <a:r>
              <a:rPr lang="ko-KR" altLang="en-US" sz="22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질의</a:t>
            </a:r>
            <a:r>
              <a:rPr lang="en-US" altLang="ko-KR" sz="22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2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응답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가능</a:t>
            </a:r>
            <a:r>
              <a:rPr lang="en-US" altLang="ko-K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2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6" name="Picture 2" descr="http://newsroom.cisco.com/dlls/2009/ekits/WebEx_in_U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82" y="4155694"/>
            <a:ext cx="2461585" cy="213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isco Web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82" y="4510176"/>
            <a:ext cx="2429954" cy="142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>
            <a:off x="3688786" y="5186768"/>
            <a:ext cx="182245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4" descr="data:image/jpeg;base64,/9j/4AAQSkZJRgABAQAAAQABAAD/2wCEAAkGBhQQEBUUEBEQDxAVFBAQEBAVFBAPFRUQFRAXFhQQFRIXHCYeFxklJRYUHy8gIycpLC0tFR4xNTAqNSYrLCkBCQoKDgwOGg8PGikkHSQsLTAsLCwpKSotNSwvKSopLDQsNTAqLCwsKSosLCwqLCwsLCwsLC4vKSwpLCwsKSksLP/AABEIAH4BkQMBIgACEQEDEQH/xAAcAAEAAgMBAQEAAAAAAAAAAAAABAYDBQcCAQj/xABEEAABAwICBgYFCAkEAwAAAAABAAIDBBEFIQYSMUFRcRMiYYGRoQdScrHBFCMyQmKCktEVFjNDU5OywtI0VGNzF4Oj/8QAGwEBAAIDAQEAAAAAAAAAAAAAAAMFAQIEBgf/xAAzEQACAgECAwYGAQIHAAAAAAAAAQIDEQQhBRIxEyJBUXHBYYGRsdHwMhWhBhQjQnLh8f/aAAwDAQACEQMRAD8A7iiIgCIiAIsFVWsiF5HBo3X2nkN6ruI6fwxZNGse06vkLlSQqnP+KNJWRj1ZaUXOKj0pH6rWj7pPvK2OFacukZrOtmTbqjYMuPNNRW9PDns2RHHUVyeEy7Iq7Bpc07QPNvvWzpsaif8AW1Twdl4HYuSGorn0ZKpJk9ERTmwREQBERAEREAREQBERAEREAREQBERAERa/Ha18MDnxhpc3V+kCRYuAOwjitJzUIuT6Iw3hZNgl1zufSeof+9LRwaGt87X81DbWvL2uc97iHNd1nF2w33qnlxivPdi/t+SF3rwR1BECK7JwiIgCIiAIiIAiIgCIiAIiIAiIgCIiAIiIAiIgCq2kemjIARGQSMi/aAeDR9Y+Sj6ZaVCMOijNrZSOG2/8MfHw4rk+IYg6V1yctw4DgrLSaPtO9LoV2r1iqWF1Nji2lMkzj1nZ7Te5PM/ALTuc47SrFo7obJVROl2NB1W/ada57hl4rW19B0MhYbazTY248FdV9mm4R6o89fZa0py6PoawxlXDDqcthjH2Wnxz+KrWor0yCzQODWjwC83/AIls5a64+bb+i/7Orhy7Ryfka4uIWWGvc3flwXuaJRJGLyCaZYSUoPYseF6Uvitnrs3sJ/pO73K6YdibKhmtGb7iNhaeBC5IHWWxwrFnwSB7Dnsc3c5vqldtGplU8PeJNVqWniR1VFFw7EGzxiRmw7RvB3tPapSuU01lFinncIiLJkIsU1Wxn03sZ7Tg33rKsZT2AREWQEREAREQBEXwm23JAfUUGXG4Gmxmjv7QPuWSDFIpMmSxuPAObfwUatrbwpLPqYyiUtdpC29LL7BPhn8FsVAx3/TS/wDW/wBy1v3ql6P7GJdGc2REXhSvOrM2DkF6UaavjiA6SRjMhkXAHwXiDGIXmzZoyeGsAfAr3naQTw2s+pY5RMREUhkIi1ddpRSwG0tTCxw2t1wXDm0XIW0Yyk8RWTWUlHds2iLRw6b0TzYVcN+12oPF1gtzDM14DmOa9p2OaQ4HkQsyrlD+SaMRnGX8Wme0RFobhFra7SSmg/a1ELD6pe0u/CM/JSqCvZPG2SJwfG4Xa4XzztsOe4rdwklzNPBqpxbwnuSERLrQ2CJdY3TtBsXNB4EgIDIi89IM8xYbTcZW4r6CgPqIiALUaT4z8lgLgfnHdSP2iPpdwuVt1y30jY1r1JjB6sLQ3/2OAc7+0dy6NNV2liRDfZyQyVDGsQLja5PxO8rXQMu4BYp5LlZKV9jfvXpoLCweU1EnJtnaqTEYqOhAYWnoor5b5LZnvcVyaaUvcXE3JJJPaTtWQ4g4tILjY7VgUVFCqy85bIdVqnfyrGFFYSPUYuQO0DzV9cqHT/Tb7TfeFd3SLy3+J95VL/l7FnwjZT+XuY5goMoUmWVQ3vXlYpllZgxOCMK+kry05qbwON7Msuh+L9FNqOPzclmnsf8AVd8O9dBXHmFdUwat6aBj95b1vaGTvMKy0NnWt/IstLPK5SRUh2o7UNn6rtU5GzrZZFc5qMZnf9OWTkDqjwbZdLXNsdpeiqJG7tYubyd1h77dy5eMc6jGUW8dGSX5wmQDnz4rp2GVHSQxv9ZjSeds/iuYq+aHVGtTAeo5ze6+sP6lycHni1x819jSh74I2mta5jI2scWkuc4kEtNmi20e15Kp/pCT+LL+N/5rb6Z1GtUBvqMaO8kk/BaFc2vulLUSw+m30NbJZkyVFicjXA9JIbEOtruN7G9tq6Yx1wCMwRcciuUro+j9Rr00Z36oaeber8F38HtblKDfhn9+pJQ92jQ6Z4g5srGMe5tmlx1SW5uOV7ez5qu/pCT+LL+N/wCalaRVGvVSHcHag+6NX3grXKs1d0p3yafj9tiGcsyZYdHsSMbZJpnvc1oDGNLnHWkdnYX32HmtZieMyVB67rN3RjJo7t57Sor5Tqhu4Xdb7TrXPgGjuWNaT1E3Wq09vH4sOTxgItxg2jT6lpdrCNl7AkFxJG2w4dqjYxg7qZ4a4hwIJa4ZA22i247PFavT2qvtXHu+ZjleMkzBNJnwkNkJki2EHMt7Wn4K2YzIHUkpaQQYnEEbwW5Fc4Vmwev1qGeMnNjHFvsOBy7iD4hWWh1cuWVM3lYePoS1zeHFlZREVMQHqSQuJLiXOOZJNyeZXlTYsFmezXbE8s2g5ZjiBtPcFCW8oSW8k9zLTN3gOkjoHBshLodljmWdrezsV5fO1rC8uAYAXlxIsGgXLr8LZrla8aVaUOFAymBOs5xDz/wNsWt7ybcmL0fArZ33LTN9enwx1/sbf5jsoNvwIemPpElqnOjp3OhphcZXa+Qes47QPs+PZTUW20Z0ckr5+ijIbYF73m5DWA2vYbTmAAvp8IV6evbZIoJTsvnvu2albLBNIZ6N+vBIW59Zm1jhwczYee3tVi0p9Gj6OAzMmE7G26QanRuaCbawGsbjZyVLSFlWohmO6E4WUS32Z3nBMfGJUbnQvME2qWOtZxiltkbEZt3jiO1cbxrE6oyPjqppnPa5zHsc9xaCDn1dlu5bf0Z4yaeuawn5uf5lw3a22M875feKsPpY0Z2VcY9WOoA4bGSf2n7qrKYw0updbW0uj9v34FjbKWp0/aJ7x6nMl0f0SaQ6r3Ujzk68sPtAddneBrfdPFc4UvCMQNPPFK3bG9j+YDsx3i471ZamlXVOH09Sv09rqsUv3BcfSxj3S1Dadp6kIu/tlcL+QI/E5US6k4rW9NPLKf3kkj+5ziQFFWdPUqq4wXgYvsdtjkbTRrBHVtSyFtwCbyO9WMfSd8B2kLsOJaORGej1aaN0bHSMkPRtcBE2le2MPJGYvq2vvsoPoz0Z+S03SyC00wDjfa2LaxnZf6R5jgrkqDXaxytxDosr67MvNHpVGrMurwzn8+Azkzxtjf0FTLVyT7QR0U0jo7DhKDE3kxXPBYy2mha4FrhFE1wORDhGAQVNRcFt7sWGv392+R2V0qDygiIoCYL89Y3iJlmlefryyu7ukNvKy/Qj9h5FfmSZ+Z5n3q14ct5P09yt4hLCivX2PLnLJC9Ri5fWuVvzFFKOUbSOVZQ9a5kqzNnWeY5JVmwpXddvtN/qCtskypFNP12+03+oKxy1K8px9c1kPRlpw98kZEmadRjMo0k6xdMvPqs6ZWk8SIXKG2ZZQ9OTBE5ZJrHK/wCgs94HN9V5tyc0H81zuF2avugP0Zecfuct9Ltcl6nbpH3i2KnacUtnxyD6wLDzabj3nwVxWm0spdemcd7CJByGR8iV3a+vtNPJeW/0LGxZiygK06DVHWkZxDXjuNj72qrLa6MVXR1AO4tkB7mF39q8vorOzvi/j99jkreJIj41Pr1ErvtuA5N6o9yhIXXz45qbh1J0jZj6kLnjmHNPuDlDvbNvxeX7mvVkJXLQ2stTyA/u3F33S2/wcqatpg1XqR1A9aE+OsG/3ro0NvZXc3wf2N65cssmse/WJJ2kknmTdfYo9ZwA2kgeK8rZYDS68j3bo4pX9+oQPffuXNXB2TUfM0SyzW3RfAvqjMF1wXH6eKnjY6Szg3rDVeesTc7B2rX6V4tDOxnRP1nNcScnDqlvaOSrSKwnxCydXYtLGMePh8yV2trlCn4TLbph60Ew7wA74FQFIoT1nf8AXMP/AJOXHU8TTI11I6IijMHVox1RyHuXO9I6cMqpAMgSHD7zQ4+8rojNg5BULS7/AFTvZZ/SvT8XiuwT+Pszru/iVnEMVZD9K5ccw0Zm3HsC0uK0z5wJ2jqav0b3cACbm3iclDxon5Q+/rWHKwt5WVown9hH7DV3ypjwTTUayrvTljOemGs4Xl69fsUvM75Sg+iKSrz6NNI6aiE5qZOjc/ogzqPf1W61/og22hUuqAEjtX6Os63LWNliXv7K46irleUnj18zhqsdM+aPVHYsd9IFDNSzRtmLnPilY0dHMLuLCGi5blnZcdRFrptLDTpqDe/mb6jUSvacsbeRmo6gxyMeMix7Hjm1wPwX6NqqZs0bmPAcx7S1w4tcLEL82FfpKiN4mewz+kKr4wsckl8fYseF7869Pc4BpJgbqKpfC65AN2O9aM/Rd8D2grWLpHpiqoi6FgF6hoc5zh9WI7Gnjci44WPFc3VppbZW0xnJbldqa1Xa4x6BWf0f6NfLaoa4vBFaSXgc+pH3keAKrC6z6IcRjNO+EANma8yP4vY6wD+62rblxWmutlXQ5R6/Y30dcbLkpHQERF489SEREAREQBfmzHaMxVEzDtZLK3webL9JrjHpSwXo60yAdWZokHttAa8eTT95WPD54m4+Zwa6HNBPyKBdfQUcLFfFcso8HsOXoPWJfbrTJrgkQy9ZvNvvW9dUKuMOY5j3rbl6oeLRzKD9TDnyEgzL4JFHDllY1UzikaKxskxuUmNR4mqVG1c8ydEumGa6JoLDaF7vWfbua0fmVQaSNdVwOi6GnjYdobd3tOzPvTSR5rm/JFxooeJOXiaIPaWnY4Fp5EWXtFbtZ2LI5VNEWOLTtaS08wbFfI3lpuNuY8QR8VtdK6Xo6p3B4Eg78j5grULwtsHVY4+TK9rDwFa9DKPWimJ2PtFfs1Tf+oKqLoGilPqUrOLi557zl5ALv4XXz35fgn+PckpWZFAc2xsdoyPMbV9a8i9t4seVwfgFMx2DUqZR9suHJ3WHvUFV04uEnHy2ImsPAVw0OofmJHH94SweyBb3k+Cp66ZhFJ0UEbN4aL+0c3eZKtOE1c9rk/Bffb8k1Ky8nMy22R2jI8wi2uk1B0VQ7Lqv+cb3nrDuN/JapVltbrm4PwIWsPBbsI0YgmgY89JrOHWs4AawNju7FM/UuD/k/EPyVfwHSQ0wLXN14yb2BsWnfbiOxbibTmMDqRSOP2i1o8rq9os0LqTmkn47HRF143M7tDacbTIB7YHwWGv0YihhkezX1mxyWu64zYRst2quYpjstQeudVm0Mbk2/E8TzVjp8W6egl1j84yNzX9vVyf3+8FYhbpLXKMIJYTwwnB5SRTERF585jqzNg5Bc80knD6qQjYCG/haAfMFemaT1AZqiTK1g6wLre18VqiVb6/Xw1EIwgn5vJPZYpLCNfieDNmzuWP2awzuOBG9aqvrX07RACMm/tMwS1xOQG7eLqyrzptoq5tFDUBvWaSJhvDJCOjJ5bPvq14BfLU3Q02o71cd0n4S8PdY6fAr76nyynDr4+hQFc/R1oxT13TNqNfWZ0bmaryzqu1g7nsHiqYtlo/j0lFOJYrEgFrmnY9h2tPgDzAX0rUQnOtqDw/ArKJRjYnNZR1b/wAU0XqzfzD+Sf8Aimi9Wb+YfyWtb6ZItXOmm1/V1oy2/tbfJVjSH0mVFU0sjtTRHIhhJeRwMmWXIBUldGuk8OTXqy3ndo4rKSfyLtF6L6B4u3pXDMXEtxcGxFx2gjuVlxTEo6OmdI/6EbRYbyQLNYO0mw71zf0U6T9HIaWQ9SQl0JO6Xezk73jtUf0paT9PN8njPzUJ+cI2Om2Ecm5jmXLSWlus1Cqsk2lvn4fuxtHU1QodsEk3tj4/u5T8UxF9TM+WU3e9xceA4NHYBYDkoqLa6L4N8rq44c9Vxu8jdG0XcfK3MhehbjXHPgkUSUrJY8WapbLR3G3UdSyZmeqbPb60Zyczw8wFDraR0Mj43iz2Ocx3tNNisKy1GccPowm4SyuqP0nR1bZY2yRnWY9oe13FpFwsy5n6JtJdtJIeMlPfxfH/AHD7y6YvG6mh0WOD+Xoer09yurU0ERFzk4REQBV3TrR75ZSkNF5Yz0kXEkDrM7x5gKxItoScJKSNZRUlhn5nxGk1c7Zb+agLr+n+hwBdPE28bs5mj6jj+8HYd/A88uVVtEY3WOzcexejoujbHKKHUUOuRGRfEUjich6BW5Ea0isscdwDxAPkqLi/d5H6+xHOHMYWRKRHGsjYllZGvPSmZjDAjYpUEVyvMUN1vMKwlz3BrR1jx2AcT2LmlJvZdTspqc2bHRTB+llBI+bjs53a76rfj3LoShYXRMgjDGG+9zt7nbyVNVrpqeyhh9X1L6uHJHAREXSSFX05pbsjkG4lh5OFx7vNU9dTqKZsjdV7Q9uRsRcZbFE/QFP/AAI/whUms4ZK612RaWSCdTk8o5vZdSo4OjjYz1Wtb4CyjNwKAG4hjuMx1RtU9T6DQy0zk5NPJmuvl6lH01p9WoDvWYPFpIPwVfXUKrD45bdIxr7XtcXtfb7go/6Ap/4Ef4QuXUcKnZbKcWsM1lS28oouCUnS1Ebd2sHO9lvWPu810pRKbCoo3a0cbGOsRcAA2O5S136HSPTQaby2ySuHKjX41hDamPVOThmx3B35Fc/rsPfA7VkaWncdxHEHeuoLHNA14s9rXt3ggOHgVprOHx1HeTxL96mJ1qW5ytF0CbROnd9Qt9lzh5XsvMeiFONrXO5vd8LKo/pF+eq+r/BD2MihxRFxDWgucdjQCSe5WGLAn09NLLI7Vc6MsEYscnEDrHj2BW2loI4haNjWcbAAnmdpWSana8ar2te3LquAcMtmRXdTwlQTcnmWNvJfk3jTg5WskVO599VpdqtLnWzs0WufMLpH6Gg/gQ/y2fkssFBHGbxxxsJyJa1rTbhcBc8eDSz3pLBr2D8zlyLodXoxBIbmPVJ2lpLL9wy8kpdGKeM3EesRsLiX+Ry8lF/R7ubGVj5/gx2Eiu6NaOmVwklFohm0H653Zer71cqmmbIxzHtD2OBa5p2FpFiCsqK+0umjpo8sevizojBRWDiWmGgMtE5z4w6WluSHgXLB6sgHD1th7Niqa/TK0eIaE0c5vJTR6x2ubeIk8SWEXK9PRxbCxas/FFTdwzLzW8fBnAkAXbh6MKC/7F57Olm/yW2wzRelpjeGnjY7c+2s78brnzU8uL1Jd2Lf0RDHhdjfeaOKSaPzU8LaibWp7uHydpu2V7xnrhu1rRt1j2W23Wnc4kkm5JuSTncnaV+jK3B4ZyDNBDMRcNL2MksDtA1hko36q0f+zpf5MX+KihxdY70dyWfC3/tlsfnuy6z6JtHujhdUvHXl6kXZEDmfvEeDRxVr/VWj/wBnS/yYv8Vsoogxoa0BrWgNa0AABoFgABsCg1fEu2r5IrGepNptB2U+eTycl9LWCdHUtnaOrMLP/wC1gA8xq/hKodl+ka3D4526s0cczQdYNe1sg1rEXs4bcz4qF+qtH/s6X+TF/it9PxRV1qEk20aX8OdljlF4ycCoqt8MjZIzqvY4PaeBBv4L9A6P402sp2TMy1h1m+q8ZOYeR8rLH+qtH/s6X+TF/iptFh0UALYYo4Wk6xaxrYwTa1yGjbkFz63WV6lLEWmifSaWdDeXlMkIiKsLAIiIAiL4QgMM0wsQRcbCPgucaVaHNdd0A6pzMXA8WHh2eHBdEmp7rXVNASparZVvMSKyCmsM4NXYO5hORsOzMcxuWvdEQuy4vo4X56tzx3+KqVfom6/7PvGSuKtdGS7xU2aRroUXVVrw9utEw/ZHll8FFn0dkGyN57gVPw0vjjDHQSkgmx1RsJvx5rh4t/r1R7Ldp/2x/wCHOqJZ3MzYFJhoiV8bI87IZPIL2Yat+TGdEOwZ/iPwXnY6O6XXCOiGnXiTPm4PpkF+5gzKn4djNvo5XWnotDZnG7gSTmSbk+Ks2HaHuFrrvp01dO/V+Z3Qi10RtKPEiVuKapJUajwLV2rZxUwapWdUUzK05L6iLBuEREAREQBERAEREAREQBERAEREAREQBERAEREAREQBERAEREAREQBERAEREAREQBERAEREAXwhfUQHgxA7l4dRtO4LMiAinDYz9UeAXz9FR+oPAKWizkxhEYYdGPqjwWRtK0fVCyosDB5EYG4L0iIZ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0" y="-571500"/>
            <a:ext cx="38195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6" descr="data:image/jpeg;base64,/9j/4AAQSkZJRgABAQAAAQABAAD/2wCEAAkGBhQQEBUUEBEQDxAVFBAQEBAVFBAPFRUQFRAXFhQQFRIXHCYeFxklJRYUHy8gIycpLC0tFR4xNTAqNSYrLCkBCQoKDgwOGg8PGikkHSQsLTAsLCwpKSotNSwvKSopLDQsNTAqLCwsKSosLCwqLCwsLCwsLC4vKSwpLCwsKSksLP/AABEIAH4BkQMBIgACEQEDEQH/xAAcAAEAAgMBAQEAAAAAAAAAAAAABAYDBQcCAQj/xABEEAABAwICBgYFCAkEAwAAAAABAAIDBBEFIQYSMUFRcRMiYYGRoQdScrHBFCMyQmKCktEVFjNDU5OywtI0VGNzF4Oj/8QAGwEBAAIDAQEAAAAAAAAAAAAAAAMFAQIEBgf/xAAzEQACAgECAwYGAQIHAAAAAAAAAQIDEQQhBRIxEyJBUXHBYYGRsdHwMhWhBhQjQnLh8f/aAAwDAQACEQMRAD8A7iiIgCIiAIsFVWsiF5HBo3X2nkN6ruI6fwxZNGse06vkLlSQqnP+KNJWRj1ZaUXOKj0pH6rWj7pPvK2OFacukZrOtmTbqjYMuPNNRW9PDns2RHHUVyeEy7Iq7Bpc07QPNvvWzpsaif8AW1Twdl4HYuSGorn0ZKpJk9ERTmwREQBERAEREAREQBERAEREAREQBERAERa/Ha18MDnxhpc3V+kCRYuAOwjitJzUIuT6Iw3hZNgl1zufSeof+9LRwaGt87X81DbWvL2uc97iHNd1nF2w33qnlxivPdi/t+SF3rwR1BECK7JwiIgCIiAIiIAiIgCIiAIiIAiIgCIiAIiIAiIgCq2kemjIARGQSMi/aAeDR9Y+Sj6ZaVCMOijNrZSOG2/8MfHw4rk+IYg6V1yctw4DgrLSaPtO9LoV2r1iqWF1Nji2lMkzj1nZ7Te5PM/ALTuc47SrFo7obJVROl2NB1W/ada57hl4rW19B0MhYbazTY248FdV9mm4R6o89fZa0py6PoawxlXDDqcthjH2Wnxz+KrWor0yCzQODWjwC83/AIls5a64+bb+i/7Orhy7Ryfka4uIWWGvc3flwXuaJRJGLyCaZYSUoPYseF6Uvitnrs3sJ/pO73K6YdibKhmtGb7iNhaeBC5IHWWxwrFnwSB7Dnsc3c5vqldtGplU8PeJNVqWniR1VFFw7EGzxiRmw7RvB3tPapSuU01lFinncIiLJkIsU1Wxn03sZ7Tg33rKsZT2AREWQEREAREQBEXwm23JAfUUGXG4Gmxmjv7QPuWSDFIpMmSxuPAObfwUatrbwpLPqYyiUtdpC29LL7BPhn8FsVAx3/TS/wDW/wBy1v3ql6P7GJdGc2REXhSvOrM2DkF6UaavjiA6SRjMhkXAHwXiDGIXmzZoyeGsAfAr3naQTw2s+pY5RMREUhkIi1ddpRSwG0tTCxw2t1wXDm0XIW0Yyk8RWTWUlHds2iLRw6b0TzYVcN+12oPF1gtzDM14DmOa9p2OaQ4HkQsyrlD+SaMRnGX8Wme0RFobhFra7SSmg/a1ELD6pe0u/CM/JSqCvZPG2SJwfG4Xa4XzztsOe4rdwklzNPBqpxbwnuSERLrQ2CJdY3TtBsXNB4EgIDIi89IM8xYbTcZW4r6CgPqIiALUaT4z8lgLgfnHdSP2iPpdwuVt1y30jY1r1JjB6sLQ3/2OAc7+0dy6NNV2liRDfZyQyVDGsQLja5PxO8rXQMu4BYp5LlZKV9jfvXpoLCweU1EnJtnaqTEYqOhAYWnoor5b5LZnvcVyaaUvcXE3JJJPaTtWQ4g4tILjY7VgUVFCqy85bIdVqnfyrGFFYSPUYuQO0DzV9cqHT/Tb7TfeFd3SLy3+J95VL/l7FnwjZT+XuY5goMoUmWVQ3vXlYpllZgxOCMK+kry05qbwON7Msuh+L9FNqOPzclmnsf8AVd8O9dBXHmFdUwat6aBj95b1vaGTvMKy0NnWt/IstLPK5SRUh2o7UNn6rtU5GzrZZFc5qMZnf9OWTkDqjwbZdLXNsdpeiqJG7tYubyd1h77dy5eMc6jGUW8dGSX5wmQDnz4rp2GVHSQxv9ZjSeds/iuYq+aHVGtTAeo5ze6+sP6lycHni1x819jSh74I2mta5jI2scWkuc4kEtNmi20e15Kp/pCT+LL+N/5rb6Z1GtUBvqMaO8kk/BaFc2vulLUSw+m30NbJZkyVFicjXA9JIbEOtruN7G9tq6Yx1wCMwRcciuUro+j9Rr00Z36oaeber8F38HtblKDfhn9+pJQ92jQ6Z4g5srGMe5tmlx1SW5uOV7ez5qu/pCT+LL+N/wCalaRVGvVSHcHag+6NX3grXKs1d0p3yafj9tiGcsyZYdHsSMbZJpnvc1oDGNLnHWkdnYX32HmtZieMyVB67rN3RjJo7t57Sor5Tqhu4Xdb7TrXPgGjuWNaT1E3Wq09vH4sOTxgItxg2jT6lpdrCNl7AkFxJG2w4dqjYxg7qZ4a4hwIJa4ZA22i247PFavT2qvtXHu+ZjleMkzBNJnwkNkJki2EHMt7Wn4K2YzIHUkpaQQYnEEbwW5Fc4Vmwev1qGeMnNjHFvsOBy7iD4hWWh1cuWVM3lYePoS1zeHFlZREVMQHqSQuJLiXOOZJNyeZXlTYsFmezXbE8s2g5ZjiBtPcFCW8oSW8k9zLTN3gOkjoHBshLodljmWdrezsV5fO1rC8uAYAXlxIsGgXLr8LZrla8aVaUOFAymBOs5xDz/wNsWt7ybcmL0fArZ33LTN9enwx1/sbf5jsoNvwIemPpElqnOjp3OhphcZXa+Qes47QPs+PZTUW20Z0ckr5+ijIbYF73m5DWA2vYbTmAAvp8IV6evbZIoJTsvnvu2albLBNIZ6N+vBIW59Zm1jhwczYee3tVi0p9Gj6OAzMmE7G26QanRuaCbawGsbjZyVLSFlWohmO6E4WUS32Z3nBMfGJUbnQvME2qWOtZxiltkbEZt3jiO1cbxrE6oyPjqppnPa5zHsc9xaCDn1dlu5bf0Z4yaeuawn5uf5lw3a22M875feKsPpY0Z2VcY9WOoA4bGSf2n7qrKYw0updbW0uj9v34FjbKWp0/aJ7x6nMl0f0SaQ6r3Ujzk68sPtAddneBrfdPFc4UvCMQNPPFK3bG9j+YDsx3i471ZamlXVOH09Sv09rqsUv3BcfSxj3S1Dadp6kIu/tlcL+QI/E5US6k4rW9NPLKf3kkj+5ziQFFWdPUqq4wXgYvsdtjkbTRrBHVtSyFtwCbyO9WMfSd8B2kLsOJaORGej1aaN0bHSMkPRtcBE2le2MPJGYvq2vvsoPoz0Z+S03SyC00wDjfa2LaxnZf6R5jgrkqDXaxytxDosr67MvNHpVGrMurwzn8+Azkzxtjf0FTLVyT7QR0U0jo7DhKDE3kxXPBYy2mha4FrhFE1wORDhGAQVNRcFt7sWGv392+R2V0qDygiIoCYL89Y3iJlmlefryyu7ukNvKy/Qj9h5FfmSZ+Z5n3q14ct5P09yt4hLCivX2PLnLJC9Ri5fWuVvzFFKOUbSOVZQ9a5kqzNnWeY5JVmwpXddvtN/qCtskypFNP12+03+oKxy1K8px9c1kPRlpw98kZEmadRjMo0k6xdMvPqs6ZWk8SIXKG2ZZQ9OTBE5ZJrHK/wCgs94HN9V5tyc0H81zuF2avugP0Zecfuct9Ltcl6nbpH3i2KnacUtnxyD6wLDzabj3nwVxWm0spdemcd7CJByGR8iV3a+vtNPJeW/0LGxZiygK06DVHWkZxDXjuNj72qrLa6MVXR1AO4tkB7mF39q8vorOzvi/j99jkreJIj41Pr1ErvtuA5N6o9yhIXXz45qbh1J0jZj6kLnjmHNPuDlDvbNvxeX7mvVkJXLQ2stTyA/u3F33S2/wcqatpg1XqR1A9aE+OsG/3ro0NvZXc3wf2N65cssmse/WJJ2kknmTdfYo9ZwA2kgeK8rZYDS68j3bo4pX9+oQPffuXNXB2TUfM0SyzW3RfAvqjMF1wXH6eKnjY6Szg3rDVeesTc7B2rX6V4tDOxnRP1nNcScnDqlvaOSrSKwnxCydXYtLGMePh8yV2trlCn4TLbph60Ew7wA74FQFIoT1nf8AXMP/AJOXHU8TTI11I6IijMHVox1RyHuXO9I6cMqpAMgSHD7zQ4+8rojNg5BULS7/AFTvZZ/SvT8XiuwT+Pszru/iVnEMVZD9K5ccw0Zm3HsC0uK0z5wJ2jqav0b3cACbm3iclDxon5Q+/rWHKwt5WVown9hH7DV3ypjwTTUayrvTljOemGs4Xl69fsUvM75Sg+iKSrz6NNI6aiE5qZOjc/ogzqPf1W61/og22hUuqAEjtX6Os63LWNliXv7K46irleUnj18zhqsdM+aPVHYsd9IFDNSzRtmLnPilY0dHMLuLCGi5blnZcdRFrptLDTpqDe/mb6jUSvacsbeRmo6gxyMeMix7Hjm1wPwX6NqqZs0bmPAcx7S1w4tcLEL82FfpKiN4mewz+kKr4wsckl8fYseF7869Pc4BpJgbqKpfC65AN2O9aM/Rd8D2grWLpHpiqoi6FgF6hoc5zh9WI7Gnjci44WPFc3VppbZW0xnJbldqa1Xa4x6BWf0f6NfLaoa4vBFaSXgc+pH3keAKrC6z6IcRjNO+EANma8yP4vY6wD+62rblxWmutlXQ5R6/Y30dcbLkpHQERF489SEREAREQBfmzHaMxVEzDtZLK3webL9JrjHpSwXo60yAdWZokHttAa8eTT95WPD54m4+Zwa6HNBPyKBdfQUcLFfFcso8HsOXoPWJfbrTJrgkQy9ZvNvvW9dUKuMOY5j3rbl6oeLRzKD9TDnyEgzL4JFHDllY1UzikaKxskxuUmNR4mqVG1c8ydEumGa6JoLDaF7vWfbua0fmVQaSNdVwOi6GnjYdobd3tOzPvTSR5rm/JFxooeJOXiaIPaWnY4Fp5EWXtFbtZ2LI5VNEWOLTtaS08wbFfI3lpuNuY8QR8VtdK6Xo6p3B4Eg78j5grULwtsHVY4+TK9rDwFa9DKPWimJ2PtFfs1Tf+oKqLoGilPqUrOLi557zl5ALv4XXz35fgn+PckpWZFAc2xsdoyPMbV9a8i9t4seVwfgFMx2DUqZR9suHJ3WHvUFV04uEnHy2ImsPAVw0OofmJHH94SweyBb3k+Cp66ZhFJ0UEbN4aL+0c3eZKtOE1c9rk/Bffb8k1Ky8nMy22R2jI8wi2uk1B0VQ7Lqv+cb3nrDuN/JapVltbrm4PwIWsPBbsI0YgmgY89JrOHWs4AawNju7FM/UuD/k/EPyVfwHSQ0wLXN14yb2BsWnfbiOxbibTmMDqRSOP2i1o8rq9os0LqTmkn47HRF143M7tDacbTIB7YHwWGv0YihhkezX1mxyWu64zYRst2quYpjstQeudVm0Mbk2/E8TzVjp8W6egl1j84yNzX9vVyf3+8FYhbpLXKMIJYTwwnB5SRTERF585jqzNg5Bc80knD6qQjYCG/haAfMFemaT1AZqiTK1g6wLre18VqiVb6/Xw1EIwgn5vJPZYpLCNfieDNmzuWP2awzuOBG9aqvrX07RACMm/tMwS1xOQG7eLqyrzptoq5tFDUBvWaSJhvDJCOjJ5bPvq14BfLU3Q02o71cd0n4S8PdY6fAr76nyynDr4+hQFc/R1oxT13TNqNfWZ0bmaryzqu1g7nsHiqYtlo/j0lFOJYrEgFrmnY9h2tPgDzAX0rUQnOtqDw/ArKJRjYnNZR1b/wAU0XqzfzD+Sf8Aimi9Wb+YfyWtb6ZItXOmm1/V1oy2/tbfJVjSH0mVFU0sjtTRHIhhJeRwMmWXIBUldGuk8OTXqy3ndo4rKSfyLtF6L6B4u3pXDMXEtxcGxFx2gjuVlxTEo6OmdI/6EbRYbyQLNYO0mw71zf0U6T9HIaWQ9SQl0JO6Xezk73jtUf0paT9PN8njPzUJ+cI2Om2Ecm5jmXLSWlus1Cqsk2lvn4fuxtHU1QodsEk3tj4/u5T8UxF9TM+WU3e9xceA4NHYBYDkoqLa6L4N8rq44c9Vxu8jdG0XcfK3MhehbjXHPgkUSUrJY8WapbLR3G3UdSyZmeqbPb60Zyczw8wFDraR0Mj43iz2Ocx3tNNisKy1GccPowm4SyuqP0nR1bZY2yRnWY9oe13FpFwsy5n6JtJdtJIeMlPfxfH/AHD7y6YvG6mh0WOD+Xoer09yurU0ERFzk4REQBV3TrR75ZSkNF5Yz0kXEkDrM7x5gKxItoScJKSNZRUlhn5nxGk1c7Zb+agLr+n+hwBdPE28bs5mj6jj+8HYd/A88uVVtEY3WOzcexejoujbHKKHUUOuRGRfEUjich6BW5Ea0isscdwDxAPkqLi/d5H6+xHOHMYWRKRHGsjYllZGvPSmZjDAjYpUEVyvMUN1vMKwlz3BrR1jx2AcT2LmlJvZdTspqc2bHRTB+llBI+bjs53a76rfj3LoShYXRMgjDGG+9zt7nbyVNVrpqeyhh9X1L6uHJHAREXSSFX05pbsjkG4lh5OFx7vNU9dTqKZsjdV7Q9uRsRcZbFE/QFP/AAI/whUms4ZK612RaWSCdTk8o5vZdSo4OjjYz1Wtb4CyjNwKAG4hjuMx1RtU9T6DQy0zk5NPJmuvl6lH01p9WoDvWYPFpIPwVfXUKrD45bdIxr7XtcXtfb7go/6Ap/4Ef4QuXUcKnZbKcWsM1lS28oouCUnS1Ebd2sHO9lvWPu810pRKbCoo3a0cbGOsRcAA2O5S136HSPTQaby2ySuHKjX41hDamPVOThmx3B35Fc/rsPfA7VkaWncdxHEHeuoLHNA14s9rXt3ggOHgVprOHx1HeTxL96mJ1qW5ytF0CbROnd9Qt9lzh5XsvMeiFONrXO5vd8LKo/pF+eq+r/BD2MihxRFxDWgucdjQCSe5WGLAn09NLLI7Vc6MsEYscnEDrHj2BW2loI4haNjWcbAAnmdpWSana8ar2te3LquAcMtmRXdTwlQTcnmWNvJfk3jTg5WskVO599VpdqtLnWzs0WufMLpH6Gg/gQ/y2fkssFBHGbxxxsJyJa1rTbhcBc8eDSz3pLBr2D8zlyLodXoxBIbmPVJ2lpLL9wy8kpdGKeM3EesRsLiX+Ry8lF/R7ubGVj5/gx2Eiu6NaOmVwklFohm0H653Zer71cqmmbIxzHtD2OBa5p2FpFiCsqK+0umjpo8sevizojBRWDiWmGgMtE5z4w6WluSHgXLB6sgHD1th7Niqa/TK0eIaE0c5vJTR6x2ubeIk8SWEXK9PRxbCxas/FFTdwzLzW8fBnAkAXbh6MKC/7F57Olm/yW2wzRelpjeGnjY7c+2s78brnzU8uL1Jd2Lf0RDHhdjfeaOKSaPzU8LaibWp7uHydpu2V7xnrhu1rRt1j2W23Wnc4kkm5JuSTncnaV+jK3B4ZyDNBDMRcNL2MksDtA1hko36q0f+zpf5MX+KihxdY70dyWfC3/tlsfnuy6z6JtHujhdUvHXl6kXZEDmfvEeDRxVr/VWj/wBnS/yYv8Vsoogxoa0BrWgNa0AABoFgABsCg1fEu2r5IrGepNptB2U+eTycl9LWCdHUtnaOrMLP/wC1gA8xq/hKodl+ka3D4526s0cczQdYNe1sg1rEXs4bcz4qF+qtH/s6X+TF/it9PxRV1qEk20aX8OdljlF4ycCoqt8MjZIzqvY4PaeBBv4L9A6P402sp2TMy1h1m+q8ZOYeR8rLH+qtH/s6X+TF/iptFh0UALYYo4Wk6xaxrYwTa1yGjbkFz63WV6lLEWmifSaWdDeXlMkIiKsLAIiIAiL4QgMM0wsQRcbCPgucaVaHNdd0A6pzMXA8WHh2eHBdEmp7rXVNASparZVvMSKyCmsM4NXYO5hORsOzMcxuWvdEQuy4vo4X56tzx3+KqVfom6/7PvGSuKtdGS7xU2aRroUXVVrw9utEw/ZHll8FFn0dkGyN57gVPw0vjjDHQSkgmx1RsJvx5rh4t/r1R7Ldp/2x/wCHOqJZ3MzYFJhoiV8bI87IZPIL2Yat+TGdEOwZ/iPwXnY6O6XXCOiGnXiTPm4PpkF+5gzKn4djNvo5XWnotDZnG7gSTmSbk+Ks2HaHuFrrvp01dO/V+Z3Qi10RtKPEiVuKapJUajwLV2rZxUwapWdUUzK05L6iLBuEREAREQBERAEREAREQBERAEREAREQBERAEREAREQBERAEREAREQBERAEREAREQBERAEREAXwhfUQHgxA7l4dRtO4LMiAinDYz9UeAXz9FR+oPAKWizkxhEYYdGPqjwWRtK0fVCyosDB5EYG4L0iIZ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152400" y="-419100"/>
            <a:ext cx="38195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272" name="Picture 8" descr="http://uhaweb.hartford.edu/mts/images/webex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73" y="4586377"/>
            <a:ext cx="1783724" cy="5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WebEx </a:t>
            </a:r>
            <a:r>
              <a:rPr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교육이란</a:t>
            </a:r>
            <a:r>
              <a:rPr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800" b="1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6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 dirty="0" err="1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Webex</a:t>
            </a:r>
            <a:r>
              <a:rPr lang="en-US" altLang="ko-KR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교육 참여 과정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교육 접속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5~10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 전에 교육 접속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URL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00050" lvl="1" indent="0">
              <a:buNone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 접속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URL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은 교육 안내 페이지에서 확인 하실 수 있습니다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처음 접속 하실 때에는 프로그램을 설치하셔야 하므로 </a:t>
            </a: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 정도 일찍 접속 하여 주십시오</a:t>
            </a: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628900" lvl="6" indent="0">
              <a:buNone/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오디오 기능 설정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 접속 후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오디오 설정 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00050" lvl="1" indent="0">
              <a:buNone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(PC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스피커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혹은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헤드셋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628900" lvl="6" indent="0">
              <a:buNone/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 참여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교육이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시작되면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교육진행자의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화면이 개인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표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 중 질문하기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Chat 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기능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교육진행자에게 궁금한 점을 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질문 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가능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2" y="983418"/>
            <a:ext cx="3028950" cy="25431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95" y="3160853"/>
            <a:ext cx="6501435" cy="341742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9" name="그룹 38"/>
          <p:cNvGrpSpPr/>
          <p:nvPr/>
        </p:nvGrpSpPr>
        <p:grpSpPr>
          <a:xfrm rot="21367977" flipV="1">
            <a:off x="2460953" y="4283421"/>
            <a:ext cx="3778443" cy="1444434"/>
            <a:chOff x="2295038" y="2841672"/>
            <a:chExt cx="1871583" cy="449943"/>
          </a:xfrm>
        </p:grpSpPr>
        <p:sp>
          <p:nvSpPr>
            <p:cNvPr id="40" name="자유형 39"/>
            <p:cNvSpPr/>
            <p:nvPr/>
          </p:nvSpPr>
          <p:spPr>
            <a:xfrm>
              <a:off x="2328819" y="2876600"/>
              <a:ext cx="45719" cy="415015"/>
            </a:xfrm>
            <a:custGeom>
              <a:avLst/>
              <a:gdLst>
                <a:gd name="connsiteX0" fmla="*/ 0 w 48683"/>
                <a:gd name="connsiteY0" fmla="*/ 0 h 838200"/>
                <a:gd name="connsiteX1" fmla="*/ 44450 w 48683"/>
                <a:gd name="connsiteY1" fmla="*/ 425450 h 838200"/>
                <a:gd name="connsiteX2" fmla="*/ 25400 w 48683"/>
                <a:gd name="connsiteY2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83" h="838200">
                  <a:moveTo>
                    <a:pt x="0" y="0"/>
                  </a:moveTo>
                  <a:cubicBezTo>
                    <a:pt x="20108" y="142875"/>
                    <a:pt x="40217" y="285750"/>
                    <a:pt x="44450" y="425450"/>
                  </a:cubicBezTo>
                  <a:cubicBezTo>
                    <a:pt x="48683" y="565150"/>
                    <a:pt x="37041" y="701675"/>
                    <a:pt x="25400" y="83820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 40"/>
            <p:cNvSpPr/>
            <p:nvPr/>
          </p:nvSpPr>
          <p:spPr>
            <a:xfrm flipH="1">
              <a:off x="4095387" y="2841672"/>
              <a:ext cx="45719" cy="418189"/>
            </a:xfrm>
            <a:custGeom>
              <a:avLst/>
              <a:gdLst>
                <a:gd name="connsiteX0" fmla="*/ 0 w 48683"/>
                <a:gd name="connsiteY0" fmla="*/ 0 h 838200"/>
                <a:gd name="connsiteX1" fmla="*/ 44450 w 48683"/>
                <a:gd name="connsiteY1" fmla="*/ 425450 h 838200"/>
                <a:gd name="connsiteX2" fmla="*/ 25400 w 48683"/>
                <a:gd name="connsiteY2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83" h="838200">
                  <a:moveTo>
                    <a:pt x="0" y="0"/>
                  </a:moveTo>
                  <a:cubicBezTo>
                    <a:pt x="20108" y="142875"/>
                    <a:pt x="40217" y="285750"/>
                    <a:pt x="44450" y="425450"/>
                  </a:cubicBezTo>
                  <a:cubicBezTo>
                    <a:pt x="48683" y="565150"/>
                    <a:pt x="37041" y="701675"/>
                    <a:pt x="25400" y="83820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 41"/>
            <p:cNvSpPr/>
            <p:nvPr/>
          </p:nvSpPr>
          <p:spPr>
            <a:xfrm rot="16041843" flipH="1">
              <a:off x="3229809" y="1995332"/>
              <a:ext cx="45719" cy="1827905"/>
            </a:xfrm>
            <a:custGeom>
              <a:avLst/>
              <a:gdLst>
                <a:gd name="connsiteX0" fmla="*/ 0 w 48683"/>
                <a:gd name="connsiteY0" fmla="*/ 0 h 838200"/>
                <a:gd name="connsiteX1" fmla="*/ 44450 w 48683"/>
                <a:gd name="connsiteY1" fmla="*/ 425450 h 838200"/>
                <a:gd name="connsiteX2" fmla="*/ 25400 w 48683"/>
                <a:gd name="connsiteY2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83" h="838200">
                  <a:moveTo>
                    <a:pt x="0" y="0"/>
                  </a:moveTo>
                  <a:cubicBezTo>
                    <a:pt x="20108" y="142875"/>
                    <a:pt x="40217" y="285750"/>
                    <a:pt x="44450" y="425450"/>
                  </a:cubicBezTo>
                  <a:cubicBezTo>
                    <a:pt x="48683" y="565150"/>
                    <a:pt x="37041" y="701675"/>
                    <a:pt x="25400" y="83820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자유형 42"/>
            <p:cNvSpPr/>
            <p:nvPr/>
          </p:nvSpPr>
          <p:spPr>
            <a:xfrm rot="16041843" flipH="1">
              <a:off x="3204380" y="2321495"/>
              <a:ext cx="45719" cy="1864403"/>
            </a:xfrm>
            <a:custGeom>
              <a:avLst/>
              <a:gdLst>
                <a:gd name="connsiteX0" fmla="*/ 0 w 48683"/>
                <a:gd name="connsiteY0" fmla="*/ 0 h 838200"/>
                <a:gd name="connsiteX1" fmla="*/ 44450 w 48683"/>
                <a:gd name="connsiteY1" fmla="*/ 425450 h 838200"/>
                <a:gd name="connsiteX2" fmla="*/ 25400 w 48683"/>
                <a:gd name="connsiteY2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83" h="838200">
                  <a:moveTo>
                    <a:pt x="0" y="0"/>
                  </a:moveTo>
                  <a:cubicBezTo>
                    <a:pt x="20108" y="142875"/>
                    <a:pt x="40217" y="285750"/>
                    <a:pt x="44450" y="425450"/>
                  </a:cubicBezTo>
                  <a:cubicBezTo>
                    <a:pt x="48683" y="565150"/>
                    <a:pt x="37041" y="701675"/>
                    <a:pt x="25400" y="83820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45" name="직선 화살표 연결선 44"/>
          <p:cNvCxnSpPr/>
          <p:nvPr/>
        </p:nvCxnSpPr>
        <p:spPr>
          <a:xfrm>
            <a:off x="4977526" y="5683170"/>
            <a:ext cx="1081540" cy="8156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 dirty="0" err="1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Webex</a:t>
            </a:r>
            <a:r>
              <a:rPr lang="en-US" altLang="ko-KR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교육 </a:t>
            </a:r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</a:t>
            </a:r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속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18704" y="1328134"/>
            <a:ext cx="534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66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z="1800" dirty="0" err="1">
                <a:solidFill>
                  <a:schemeClr val="tx1"/>
                </a:solidFill>
              </a:rPr>
              <a:t>이메일로</a:t>
            </a:r>
            <a:r>
              <a:rPr lang="ko-KR" altLang="en-US" sz="1800" dirty="0">
                <a:solidFill>
                  <a:schemeClr val="tx1"/>
                </a:solidFill>
              </a:rPr>
              <a:t> 전달 된 </a:t>
            </a:r>
            <a:r>
              <a:rPr lang="en-US" altLang="ko-KR" sz="1800" b="1" dirty="0">
                <a:solidFill>
                  <a:srgbClr val="FF0000"/>
                </a:solidFill>
              </a:rPr>
              <a:t>Join WebEx </a:t>
            </a:r>
            <a:r>
              <a:rPr lang="en-US" altLang="ko-KR" sz="1800" b="1" dirty="0" smtClean="0">
                <a:solidFill>
                  <a:srgbClr val="FF0000"/>
                </a:solidFill>
              </a:rPr>
              <a:t>meeting</a:t>
            </a:r>
            <a:r>
              <a:rPr lang="ko-KR" altLang="en-US" sz="1800" dirty="0" smtClean="0">
                <a:solidFill>
                  <a:schemeClr val="tx1"/>
                </a:solidFill>
              </a:rPr>
              <a:t> 링크 </a:t>
            </a:r>
            <a:r>
              <a:rPr lang="ko-KR" altLang="en-US" sz="1800" dirty="0">
                <a:solidFill>
                  <a:schemeClr val="tx1"/>
                </a:solidFill>
              </a:rPr>
              <a:t>혹은 도서관 홈페이지에 기재된 </a:t>
            </a:r>
            <a:r>
              <a:rPr lang="ko-KR" altLang="en-US" sz="1800" b="1" dirty="0">
                <a:solidFill>
                  <a:srgbClr val="FF0000"/>
                </a:solidFill>
              </a:rPr>
              <a:t>교육 접속 </a:t>
            </a:r>
            <a:r>
              <a:rPr lang="en-US" altLang="ko-KR" sz="1800" b="1" dirty="0" smtClean="0">
                <a:solidFill>
                  <a:srgbClr val="FF0000"/>
                </a:solidFill>
              </a:rPr>
              <a:t>URL</a:t>
            </a:r>
            <a:r>
              <a:rPr lang="ko-KR" altLang="en-US" sz="1800" dirty="0" smtClean="0">
                <a:solidFill>
                  <a:srgbClr val="FF0000"/>
                </a:solidFill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</a:rPr>
              <a:t>클릭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6437" y="4520808"/>
            <a:ext cx="284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66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z="1800" b="1" dirty="0">
                <a:solidFill>
                  <a:srgbClr val="FF0000"/>
                </a:solidFill>
              </a:rPr>
              <a:t>이름</a:t>
            </a:r>
            <a:r>
              <a:rPr lang="ko-KR" altLang="en-US" sz="1800" dirty="0">
                <a:solidFill>
                  <a:schemeClr val="tx1"/>
                </a:solidFill>
              </a:rPr>
              <a:t>과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ko-KR" altLang="en-US" sz="1800" b="1" dirty="0" err="1">
                <a:solidFill>
                  <a:srgbClr val="FF0000"/>
                </a:solidFill>
              </a:rPr>
              <a:t>이메일</a:t>
            </a:r>
            <a:r>
              <a:rPr lang="ko-KR" altLang="en-US" sz="1800" b="1" dirty="0">
                <a:solidFill>
                  <a:srgbClr val="FF0000"/>
                </a:solidFill>
              </a:rPr>
              <a:t> 주소 </a:t>
            </a:r>
            <a:r>
              <a:rPr lang="ko-KR" altLang="en-US" sz="1800" dirty="0">
                <a:solidFill>
                  <a:schemeClr val="tx1"/>
                </a:solidFill>
              </a:rPr>
              <a:t>입력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59067" y="5580072"/>
            <a:ext cx="180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66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sz="1800" b="1" dirty="0">
                <a:solidFill>
                  <a:srgbClr val="FF0000"/>
                </a:solidFill>
              </a:rPr>
              <a:t>Join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ko-KR" altLang="en-US" sz="1800" dirty="0">
                <a:solidFill>
                  <a:schemeClr val="tx1"/>
                </a:solidFill>
              </a:rPr>
              <a:t>버튼 클릭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7992" y="1328133"/>
            <a:ext cx="8599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66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온라인 </a:t>
            </a:r>
            <a:r>
              <a:rPr lang="ko-KR" altLang="en-US" sz="2000" dirty="0">
                <a:solidFill>
                  <a:schemeClr val="tx1"/>
                </a:solidFill>
              </a:rPr>
              <a:t>교육 접속을 위한 </a:t>
            </a:r>
            <a:r>
              <a:rPr lang="ko-KR" altLang="en-US" sz="2000" dirty="0" smtClean="0">
                <a:solidFill>
                  <a:schemeClr val="tx1"/>
                </a:solidFill>
              </a:rPr>
              <a:t>프로그램은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교육에 참여하면 자동 </a:t>
            </a:r>
            <a:r>
              <a:rPr lang="ko-KR" altLang="en-US" sz="2000" b="1" dirty="0">
                <a:solidFill>
                  <a:srgbClr val="FF0000"/>
                </a:solidFill>
              </a:rPr>
              <a:t>설치 </a:t>
            </a:r>
            <a:r>
              <a:rPr lang="ko-KR" altLang="en-US" sz="2000" dirty="0">
                <a:solidFill>
                  <a:schemeClr val="tx1"/>
                </a:solidFill>
              </a:rPr>
              <a:t>됩니다</a:t>
            </a:r>
            <a:r>
              <a:rPr lang="en-US" altLang="ko-KR" sz="2000" dirty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AutoNum type="arabicParenR"/>
            </a:pPr>
            <a:r>
              <a:rPr lang="en-US" altLang="ko-KR" sz="2000" dirty="0" smtClean="0"/>
              <a:t>Active </a:t>
            </a:r>
            <a:r>
              <a:rPr lang="en-US" altLang="ko-KR" sz="2000" dirty="0"/>
              <a:t>X</a:t>
            </a:r>
            <a:r>
              <a:rPr lang="ko-KR" altLang="en-US" sz="2000" dirty="0"/>
              <a:t>를 설치하라는 메시지가 나오면 설치를 </a:t>
            </a:r>
            <a:r>
              <a:rPr lang="ko-KR" altLang="en-US" sz="2000" dirty="0" smtClean="0"/>
              <a:t>진행</a:t>
            </a:r>
            <a:endParaRPr lang="en-US" altLang="ko-KR" sz="2000" dirty="0" smtClean="0"/>
          </a:p>
          <a:p>
            <a:pPr marL="457200" indent="-457200">
              <a:buAutoNum type="arabicParenR"/>
            </a:pPr>
            <a:r>
              <a:rPr lang="ko-KR" altLang="en-US" sz="2000" dirty="0" smtClean="0"/>
              <a:t>프로그램</a:t>
            </a:r>
            <a:r>
              <a:rPr lang="en-US" altLang="ko-KR" sz="2000" dirty="0" smtClean="0"/>
              <a:t> </a:t>
            </a:r>
            <a:r>
              <a:rPr lang="ko-KR" altLang="en-US" sz="2000" dirty="0"/>
              <a:t>설치가 </a:t>
            </a:r>
            <a:r>
              <a:rPr lang="ko-KR" altLang="en-US" sz="2000" dirty="0" smtClean="0"/>
              <a:t>완료되면</a:t>
            </a:r>
            <a:r>
              <a:rPr lang="en-US" altLang="ko-KR" sz="2000" dirty="0" smtClean="0"/>
              <a:t> </a:t>
            </a:r>
            <a:r>
              <a:rPr lang="ko-KR" altLang="en-US" sz="2000" dirty="0"/>
              <a:t>온라인 교육에 </a:t>
            </a:r>
            <a:r>
              <a:rPr lang="ko-KR" altLang="en-US" sz="2000" dirty="0" smtClean="0"/>
              <a:t>바로 접속</a:t>
            </a:r>
            <a:endParaRPr lang="en-US" altLang="ko-KR" sz="2000" dirty="0"/>
          </a:p>
        </p:txBody>
      </p:sp>
      <p:grpSp>
        <p:nvGrpSpPr>
          <p:cNvPr id="22" name="그룹 21"/>
          <p:cNvGrpSpPr/>
          <p:nvPr/>
        </p:nvGrpSpPr>
        <p:grpSpPr>
          <a:xfrm>
            <a:off x="247992" y="2910579"/>
            <a:ext cx="5154834" cy="3215158"/>
            <a:chOff x="467285" y="3395689"/>
            <a:chExt cx="4777816" cy="273366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53"/>
            <a:stretch/>
          </p:blipFill>
          <p:spPr bwMode="auto">
            <a:xfrm>
              <a:off x="467285" y="3395689"/>
              <a:ext cx="4777816" cy="2733667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663" y="4577574"/>
              <a:ext cx="2797059" cy="1128096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437" y="3111258"/>
            <a:ext cx="3588586" cy="15417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437" y="5031185"/>
            <a:ext cx="3609105" cy="119248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 dirty="0" err="1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Webex</a:t>
            </a:r>
            <a:r>
              <a:rPr lang="en-US" altLang="ko-KR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교육 </a:t>
            </a:r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설치</a:t>
            </a:r>
            <a:endParaRPr lang="ko-KR" altLang="en-US" sz="2800" b="1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 dirty="0" err="1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Webex</a:t>
            </a:r>
            <a:r>
              <a:rPr lang="en-US" altLang="ko-KR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교육 </a:t>
            </a:r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화면</a:t>
            </a:r>
            <a:endParaRPr lang="ko-KR" altLang="en-US" sz="2800" b="1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" y="1319520"/>
            <a:ext cx="9042965" cy="508128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화살표 연결선 7"/>
          <p:cNvCxnSpPr/>
          <p:nvPr/>
        </p:nvCxnSpPr>
        <p:spPr>
          <a:xfrm flipV="1">
            <a:off x="6342927" y="2886800"/>
            <a:ext cx="156234" cy="26216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11"/>
          <p:cNvCxnSpPr/>
          <p:nvPr/>
        </p:nvCxnSpPr>
        <p:spPr>
          <a:xfrm flipH="1">
            <a:off x="6698011" y="2453987"/>
            <a:ext cx="253025" cy="10296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08930" y="3103341"/>
            <a:ext cx="1089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006666"/>
                </a:solidFill>
                <a:latin typeface="Arial Narrow" pitchFamily="34" charset="0"/>
              </a:defRPr>
            </a:lvl1pPr>
          </a:lstStyle>
          <a:p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교육진행자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1036" y="2300099"/>
            <a:ext cx="859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66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b="1" dirty="0"/>
              <a:t>참가자</a:t>
            </a:r>
            <a:endParaRPr lang="ko-KR" altLang="en-US" b="1" dirty="0"/>
          </a:p>
        </p:txBody>
      </p:sp>
      <p:cxnSp>
        <p:nvCxnSpPr>
          <p:cNvPr id="12" name="직선 화살표 연결선 16"/>
          <p:cNvCxnSpPr/>
          <p:nvPr/>
        </p:nvCxnSpPr>
        <p:spPr>
          <a:xfrm flipH="1">
            <a:off x="7666125" y="5487925"/>
            <a:ext cx="308832" cy="34563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96309" y="5180148"/>
            <a:ext cx="1089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66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b="1" dirty="0"/>
              <a:t>채팅기능</a:t>
            </a:r>
            <a:endParaRPr lang="ko-KR" altLang="en-US" b="1" dirty="0"/>
          </a:p>
        </p:txBody>
      </p:sp>
      <p:cxnSp>
        <p:nvCxnSpPr>
          <p:cNvPr id="23" name="직선 화살표 연결선 7"/>
          <p:cNvCxnSpPr/>
          <p:nvPr/>
        </p:nvCxnSpPr>
        <p:spPr>
          <a:xfrm flipH="1" flipV="1">
            <a:off x="7820541" y="3411118"/>
            <a:ext cx="463888" cy="5801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11028" y="3991243"/>
            <a:ext cx="178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66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b="1" dirty="0" smtClean="0"/>
              <a:t>카메라 활성화 버튼</a:t>
            </a:r>
            <a:endParaRPr lang="ko-KR" altLang="en-US" b="1" dirty="0"/>
          </a:p>
        </p:txBody>
      </p:sp>
      <p:cxnSp>
        <p:nvCxnSpPr>
          <p:cNvPr id="27" name="직선 화살표 연결선 44"/>
          <p:cNvCxnSpPr/>
          <p:nvPr/>
        </p:nvCxnSpPr>
        <p:spPr>
          <a:xfrm>
            <a:off x="1571656" y="3990273"/>
            <a:ext cx="0" cy="28909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02825" y="3682496"/>
            <a:ext cx="123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66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b="1" smtClean="0"/>
              <a:t>오디오 설정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34769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 dirty="0" err="1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Webex</a:t>
            </a:r>
            <a:r>
              <a:rPr lang="en-US" altLang="ko-KR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교육 오디오 설정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2991" y="5525080"/>
            <a:ext cx="8193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교육 접속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화면의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좌측에 있는 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Call Using Computer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클릭하면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 순서로 오디오 기능 설정이 완료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됩니다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헤드셋이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준비되지 않은 경우에는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교육내용을 컴퓨터의 스피커로 들을 수 있습니다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u="sng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07" y="1010735"/>
            <a:ext cx="6096843" cy="435488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직선 화살표 연결선 44"/>
          <p:cNvCxnSpPr/>
          <p:nvPr/>
        </p:nvCxnSpPr>
        <p:spPr>
          <a:xfrm flipH="1">
            <a:off x="3203686" y="3188179"/>
            <a:ext cx="1009499" cy="92083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97" y="1938069"/>
            <a:ext cx="1427340" cy="180456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68" y="1938069"/>
            <a:ext cx="1427340" cy="180456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타원 49"/>
          <p:cNvSpPr/>
          <p:nvPr/>
        </p:nvSpPr>
        <p:spPr>
          <a:xfrm>
            <a:off x="4348249" y="2234361"/>
            <a:ext cx="334338" cy="3202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타원 49"/>
          <p:cNvSpPr/>
          <p:nvPr/>
        </p:nvSpPr>
        <p:spPr>
          <a:xfrm>
            <a:off x="5916972" y="2234361"/>
            <a:ext cx="334338" cy="3202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244" y="1938068"/>
            <a:ext cx="1536117" cy="180456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타원 49"/>
          <p:cNvSpPr/>
          <p:nvPr/>
        </p:nvSpPr>
        <p:spPr>
          <a:xfrm>
            <a:off x="7409244" y="2234801"/>
            <a:ext cx="334338" cy="3202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08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39" y="956731"/>
            <a:ext cx="6805915" cy="584561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11" y="1919298"/>
            <a:ext cx="2667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23620" y="5649708"/>
            <a:ext cx="574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Test computer audio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클릭하여 컴퓨터 스피커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혹은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헤드셋의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오디오 </a:t>
            </a:r>
            <a:r>
              <a:rPr lang="ko-KR" altLang="en-US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불륨과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마이크 음량을 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조정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가능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 dirty="0" err="1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Webex</a:t>
            </a:r>
            <a:r>
              <a:rPr lang="en-US" altLang="ko-KR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교육 오디오 상세 설정</a:t>
            </a:r>
          </a:p>
        </p:txBody>
      </p:sp>
      <p:sp>
        <p:nvSpPr>
          <p:cNvPr id="13" name="직사각형 1"/>
          <p:cNvSpPr/>
          <p:nvPr/>
        </p:nvSpPr>
        <p:spPr>
          <a:xfrm>
            <a:off x="1652130" y="4676235"/>
            <a:ext cx="1561427" cy="3395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5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" y="1715624"/>
            <a:ext cx="893154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 dirty="0" err="1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Webex</a:t>
            </a:r>
            <a:r>
              <a:rPr lang="en-US" altLang="ko-KR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교육 참여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283" y="976695"/>
            <a:ext cx="775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교육 참여 후 교육진행자가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화면을 공유하면 진행자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화면이 교육참가자의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 보여집니다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67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oQuest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31837"/>
      </a:accent1>
      <a:accent2>
        <a:srgbClr val="F37321"/>
      </a:accent2>
      <a:accent3>
        <a:srgbClr val="009DDC"/>
      </a:accent3>
      <a:accent4>
        <a:srgbClr val="A3A510"/>
      </a:accent4>
      <a:accent5>
        <a:srgbClr val="00A18E"/>
      </a:accent5>
      <a:accent6>
        <a:srgbClr val="60C5BA"/>
      </a:accent6>
      <a:hlink>
        <a:srgbClr val="009DDC"/>
      </a:hlink>
      <a:folHlink>
        <a:srgbClr val="72CDF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Use xmlns="c7ab01ff-3193-4584-9467-5690f0e866f2" xsi:nil="true"/>
    <Doc_x0020_Type xmlns="c7ab01ff-3193-4584-9467-5690f0e866f2">Customer Presentation</Doc_x0020_Type>
    <Product xmlns="c7ab01ff-3193-4584-9467-5690f0e866f2">
      <Value>Periodicals Archive Online &amp; Periodicals Index Online</Value>
    </Produc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F0DA403AE60045AA46F5E258AF9825" ma:contentTypeVersion="7" ma:contentTypeDescription="Create a new document." ma:contentTypeScope="" ma:versionID="2e8b4050ce1e408f7a386359d716dcb0">
  <xsd:schema xmlns:xsd="http://www.w3.org/2001/XMLSchema" xmlns:p="http://schemas.microsoft.com/office/2006/metadata/properties" xmlns:ns2="c7ab01ff-3193-4584-9467-5690f0e866f2" targetNamespace="http://schemas.microsoft.com/office/2006/metadata/properties" ma:root="true" ma:fieldsID="6585e27f9e7853ac704f79547f526ef8" ns2:_="">
    <xsd:import namespace="c7ab01ff-3193-4584-9467-5690f0e866f2"/>
    <xsd:element name="properties">
      <xsd:complexType>
        <xsd:sequence>
          <xsd:element name="documentManagement">
            <xsd:complexType>
              <xsd:all>
                <xsd:element ref="ns2:Use" minOccurs="0"/>
                <xsd:element ref="ns2:Doc_x0020_Type" minOccurs="0"/>
                <xsd:element ref="ns2:Produc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7ab01ff-3193-4584-9467-5690f0e866f2" elementFormDefault="qualified">
    <xsd:import namespace="http://schemas.microsoft.com/office/2006/documentManagement/types"/>
    <xsd:element name="Use" ma:index="2" nillable="true" ma:displayName="Use" ma:format="RadioButtons" ma:internalName="Use">
      <xsd:simpleType>
        <xsd:restriction base="dms:Choice">
          <xsd:enumeration value="Internal Use Only"/>
          <xsd:enumeration value="External/Customer-Facing"/>
          <xsd:enumeration value="External/Customer-Facing -- with restrictions"/>
        </xsd:restriction>
      </xsd:simpleType>
    </xsd:element>
    <xsd:element name="Doc_x0020_Type" ma:index="3" nillable="true" ma:displayName="Doc Type" ma:format="RadioButtons" ma:internalName="Doc_x0020_Type">
      <xsd:simpleType>
        <xsd:restriction base="dms:Choice">
          <xsd:enumeration value="At-A-Glance"/>
          <xsd:enumeration value="Competitive Analysis"/>
          <xsd:enumeration value="Customer Analysis"/>
          <xsd:enumeration value="Customer Communication"/>
          <xsd:enumeration value="Customer Presentation"/>
          <xsd:enumeration value="Customer Webinar Information"/>
          <xsd:enumeration value="Datasheet/Collection Detail"/>
          <xsd:enumeration value="FAQ"/>
          <xsd:enumeration value="Market Intelligence"/>
          <xsd:enumeration value="News &amp; Updates"/>
          <xsd:enumeration value="Pipeline"/>
          <xsd:enumeration value="Positioning"/>
          <xsd:enumeration value="Press Release"/>
          <xsd:enumeration value="Pricing"/>
          <xsd:enumeration value="Process Documents"/>
          <xsd:enumeration value="Product Promotion"/>
          <xsd:enumeration value="Product Review/Award"/>
          <xsd:enumeration value="Sales Tool"/>
          <xsd:enumeration value="Sales Tool (ebrary)"/>
          <xsd:enumeration value="Sales Tool (SerSol)"/>
          <xsd:enumeration value="Training or Demo"/>
          <xsd:enumeration value="OTHER"/>
        </xsd:restriction>
      </xsd:simpleType>
    </xsd:element>
    <xsd:element name="Product" ma:index="4" nillable="true" ma:displayName="Product" ma:internalName="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940 Census"/>
                    <xsd:enumeration value="360 Core"/>
                    <xsd:enumeration value="360 Counter"/>
                    <xsd:enumeration value="360 Link"/>
                    <xsd:enumeration value="360 MARC Updates"/>
                    <xsd:enumeration value="360 Resource Manager"/>
                    <xsd:enumeration value="360 Search"/>
                    <xsd:enumeration value="ABI/INFORM"/>
                    <xsd:enumeration value="Acta Sanctorum"/>
                    <xsd:enumeration value="African American Biographical Database"/>
                    <xsd:enumeration value="AGRICOLA"/>
                    <xsd:enumeration value="Alt-PressWatch"/>
                    <xsd:enumeration value="Alumni Access"/>
                    <xsd:enumeration value="American Periodical Series (APS) &amp; American Periodicals from the Center for Research Libraries"/>
                    <xsd:enumeration value="Ancestry Library Edition"/>
                    <xsd:enumeration value="Annual Register"/>
                    <xsd:enumeration value="APA PsycINFO"/>
                    <xsd:enumeration value="Applied Social Sciences Index and Abstracts (ASSIA)"/>
                    <xsd:enumeration value="AquaBrowser"/>
                    <xsd:enumeration value="Archive Finder"/>
                    <xsd:enumeration value="Art &amp; Architecture Archive"/>
                    <xsd:enumeration value="Art Theorists of the Italian Renaissance"/>
                    <xsd:enumeration value="ARTbibliographies Modern (ABM)"/>
                    <xsd:enumeration value="Arts &amp; Humanities Full Text"/>
                    <xsd:enumeration value="AskZad"/>
                    <xsd:enumeration value="Australian Education Index and British Education Index"/>
                    <xsd:enumeration value="Avery Index to Architectural Periodicals"/>
                    <xsd:enumeration value="Black Abolitionist Papers"/>
                    <xsd:enumeration value="Black Studies Center"/>
                    <xsd:enumeration value="Book Analysis System"/>
                    <xsd:enumeration value="Books in Print"/>
                    <xsd:enumeration value="Bowker"/>
                    <xsd:enumeration value="Bowker Market Research"/>
                    <xsd:enumeration value="British Humanities Index (BHI)"/>
                    <xsd:enumeration value="British Nursing Index"/>
                    <xsd:enumeration value="British Periodicals"/>
                    <xsd:enumeration value="Business: Other (EconLit, Hoover's, Acct &amp; Tax, Asian Business, Banking, Snapshots)"/>
                    <xsd:enumeration value="C19 - The 19th Century Index"/>
                    <xsd:enumeration value="CBCA"/>
                    <xsd:enumeration value="The Cecil Papers"/>
                    <xsd:enumeration value="Colonial State Papers"/>
                    <xsd:enumeration value="ComDisDome"/>
                    <xsd:enumeration value="COS Papers Invited"/>
                    <xsd:enumeration value="CultureGrams"/>
                    <xsd:enumeration value="Design and Applied Arts Index (DAAI)"/>
                    <xsd:enumeration value="Digital National Security Archive (DNSA)"/>
                    <xsd:enumeration value="Digital Sanborn Maps"/>
                    <xsd:enumeration value="Documents on British Policy Overseas (DBPO)"/>
                    <xsd:enumeration value="Early English Books Online (EEBO)"/>
                    <xsd:enumeration value="Early European Books (EEB)"/>
                    <xsd:enumeration value="EBL - Ebook Library"/>
                    <xsd:enumeration value="ebrary - perpetual"/>
                    <xsd:enumeration value="ebrary Academic Complete"/>
                    <xsd:enumeration value="ebrary College Complete"/>
                    <xsd:enumeration value="ebrary for Corporate"/>
                    <xsd:enumeration value="ebrary for Government"/>
                    <xsd:enumeration value="ebrary Packs"/>
                    <xsd:enumeration value="ebrary Public Library Complete"/>
                    <xsd:enumeration value="ebrary Schools and Educators Complete"/>
                    <xsd:enumeration value="eLibrary"/>
                    <xsd:enumeration value="Entertainment Industry Magazine Archive (EIMA)"/>
                    <xsd:enumeration value="ERIC &amp; ProQuest Education Journals"/>
                    <xsd:enumeration value="Ethnic NewsWatch"/>
                    <xsd:enumeration value="European Literature Collections"/>
                    <xsd:enumeration value="Factiva"/>
                    <xsd:enumeration value="FIAF International Index to Film Periodicals"/>
                    <xsd:enumeration value="Film Indexes Online"/>
                    <xsd:enumeration value="FRANCIS"/>
                    <xsd:enumeration value="GenderWatch"/>
                    <xsd:enumeration value="GeoRef"/>
                    <xsd:enumeration value="Gerritsen Collection"/>
                    <xsd:enumeration value="Government Print and Microfilm Collections"/>
                    <xsd:enumeration value="HeritageQuest Online"/>
                    <xsd:enumeration value="Historic Map Works Library Edition"/>
                    <xsd:enumeration value="History Makers"/>
                    <xsd:enumeration value="History Study Center"/>
                    <xsd:enumeration value="House of Commons Parliamentary Papers (HCPP)"/>
                    <xsd:enumeration value="Index Islamicus"/>
                    <xsd:enumeration value="International Bibliography of Art (IBA)"/>
                    <xsd:enumeration value="International Bibliography of the Social Sciences (IBSS)"/>
                    <xsd:enumeration value="International Index to Black Periodicals"/>
                    <xsd:enumeration value="International Index to Music Periodicals (IIMP)"/>
                    <xsd:enumeration value="International Index to Performing Arts (IIPA)"/>
                    <xsd:enumeration value="International Pharmaceutical Abstracts"/>
                    <xsd:enumeration value="Intota"/>
                    <xsd:enumeration value="Intota Assessment"/>
                    <xsd:enumeration value="John Johnson Collection"/>
                    <xsd:enumeration value="KnowledgeWorks"/>
                    <xsd:enumeration value="Library and Information Science Abstracts (LISA)"/>
                    <xsd:enumeration value="Library Thing for Libraries"/>
                    <xsd:enumeration value="Linguistics and Language Behavior Abstracts (LLBA)"/>
                    <xsd:enumeration value="Literature Collections"/>
                    <xsd:enumeration value="Literature Online (LION)"/>
                    <xsd:enumeration value="MEDLINE with Full Text"/>
                    <xsd:enumeration value="MLA International Bibliography"/>
                    <xsd:enumeration value="Monthly Catalog of US Government Publications"/>
                    <xsd:enumeration value="National Technical Information Service (NTIS)"/>
                    <xsd:enumeration value="NewspaperARCHIVE Library Edition"/>
                    <xsd:enumeration value="Nineteenth Century Short Title Catalog"/>
                    <xsd:enumeration value="PAIS"/>
                    <xsd:enumeration value="Paley Centre Seminars"/>
                    <xsd:enumeration value="Patrologia Latina"/>
                    <xsd:enumeration value="Periodicals Archive Online &amp; Periodicals Index Online"/>
                    <xsd:enumeration value="Pharmaceutical News Index"/>
                    <xsd:enumeration value="Philosopher's Index"/>
                    <xsd:enumeration value="Physical Education Index"/>
                    <xsd:enumeration value="PILOTS"/>
                    <xsd:enumeration value="PIN"/>
                    <xsd:enumeration value="Pivot"/>
                    <xsd:enumeration value="PolicyFile"/>
                    <xsd:enumeration value="Polymer Library"/>
                    <xsd:enumeration value="Press Display and ND Press"/>
                    <xsd:enumeration value="PRISMA"/>
                    <xsd:enumeration value="ProQuest Advanced Technologies &amp; Aerospace Collection"/>
                    <xsd:enumeration value="ProQuest African American Heritage"/>
                    <xsd:enumeration value="ProQuest Agricultural Science Collection"/>
                    <xsd:enumeration value="ProQuest Aquatic Science Collection"/>
                    <xsd:enumeration value="ProQuest Art, Design and Architecture Library Collection"/>
                    <xsd:enumeration value="ProQuest Atmospheric Science Collection"/>
                    <xsd:enumeration value="ProQuest Biological Science Collection"/>
                    <xsd:enumeration value="ProQuest Business Collection"/>
                    <xsd:enumeration value="ProQuest Career and Technical Education"/>
                    <xsd:enumeration value="ProQuest Central"/>
                    <xsd:enumeration value="ProQUest Central K12"/>
                    <xsd:enumeration value="ProQuest Computer Science Collection"/>
                    <xsd:enumeration value="ProQuest Congressional"/>
                    <xsd:enumeration value="ProQuest Congressional Hearings Digital Collection"/>
                    <xsd:enumeration value="ProQuest Congressional Record Permanent Digital Collection"/>
                    <xsd:enumeration value="ProQuest Congressional Research Digital Collection"/>
                    <xsd:enumeration value="ProQuest Criminal Justice"/>
                    <xsd:enumeration value="ProQuest Dialog"/>
                    <xsd:enumeration value="ProQuest Digital Microfilm"/>
                    <xsd:enumeration value="ProQuest Digital U.S. Bills and Resolutions"/>
                    <xsd:enumeration value="ProQuest Discovery"/>
                    <xsd:enumeration value="ProQuest Dissertations Archiving and Access Program (DAAP)"/>
                    <xsd:enumeration value="ProQuest Dissertations &amp; Theses (PQDT)"/>
                    <xsd:enumeration value="ProQuest Dissertations &amp; Theses Global"/>
                    <xsd:enumeration value="ProQuest Dissertations &amp; Theses: UK and Ireland (PQDT: UK&amp;I)"/>
                    <xsd:enumeration value="ProQuest Earth Science Collection"/>
                    <xsd:enumeration value="ProQuest Engineering Collection"/>
                    <xsd:enumeration value="ProQuest Entrepreneurship"/>
                    <xsd:enumeration value="ProQuest Environmental Science Collection"/>
                    <xsd:enumeration value="ProQuest Executive Branch Documents"/>
                    <xsd:enumeration value="ProQuest Family Health"/>
                    <xsd:enumeration value="ProQuest Government Periodical Index"/>
                    <xsd:enumeration value="ProQuest Health &amp; Medical Complete"/>
                    <xsd:enumeration value="ProQuest Health Management"/>
                    <xsd:enumeration value="ProQuest Historical Annual Reports"/>
                    <xsd:enumeration value="ProQuest Historical Newspapers"/>
                    <xsd:enumeration value="ProQuest History Vault"/>
                    <xsd:enumeration value="ProQuest Hospital Collection"/>
                    <xsd:enumeration value="ProQuest Illustrata: Natural Sciences &amp; Technology"/>
                    <xsd:enumeration value="ProQuest Indian Journals"/>
                    <xsd:enumeration value="ProQuest International DataSets"/>
                    <xsd:enumeration value="ProQuest Learning: Literature"/>
                    <xsd:enumeration value="ProQuest Legislative Insight"/>
                    <xsd:enumeration value="ProQuest Legislative Insight – Major Laws"/>
                    <xsd:enumeration value="ProQuest Library Science"/>
                    <xsd:enumeration value="ProQuest Materials Science Collection"/>
                    <xsd:enumeration value="ProQuest Medical Library"/>
                    <xsd:enumeration value="ProQuest Military Collection"/>
                    <xsd:enumeration value="ProQuest Natural Science Collection"/>
                    <xsd:enumeration value="ProQuest Newsstand"/>
                    <xsd:enumeration value="ProQuest Nursing &amp; Allied Health Source"/>
                    <xsd:enumeration value="ProQuest Obituaries"/>
                    <xsd:enumeration value="ProQuest Pharma Collection"/>
                    <xsd:enumeration value="ProQuest Platform Information"/>
                    <xsd:enumeration value="ProQuest Political Science"/>
                    <xsd:enumeration value="ProQuest Politics Collection"/>
                    <xsd:enumeration value="ProQuest Polymer Science Collection"/>
                    <xsd:enumeration value="ProQuest Psychology Journals"/>
                    <xsd:enumeration value="ProQuest Public Health"/>
                    <xsd:enumeration value="ProQuest Religion"/>
                    <xsd:enumeration value="ProQuest Research Companion"/>
                    <xsd:enumeration value="ProQuest Research Library"/>
                    <xsd:enumeration value="ProQuest Research Library Prep"/>
                    <xsd:enumeration value="ProQuest Sanborn Maps Geo Edition"/>
                    <xsd:enumeration value="ProQuest Science Journals"/>
                    <xsd:enumeration value="ProQuest SciTech Collection"/>
                    <xsd:enumeration value="ProQuest Social Science Journals"/>
                    <xsd:enumeration value="ProQuest Social Science Premium Collection"/>
                    <xsd:enumeration value="ProQuest Sociology"/>
                    <xsd:enumeration value="ProQuest Sociology Collection"/>
                    <xsd:enumeration value="ProQuest Statistical Abstracts of the World"/>
                    <xsd:enumeration value="ProQuest Statistical DataSets"/>
                    <xsd:enumeration value="ProQuest Statistical Insight"/>
                    <xsd:enumeration value="ProQuest Technology Collection"/>
                    <xsd:enumeration value="ProQuest U.S. Serial Set Digital Collection"/>
                    <xsd:enumeration value="ProQuest U.S. Serial Set Maps Digital Collection"/>
                    <xsd:enumeration value="PubEasy"/>
                    <xsd:enumeration value="Pubnet"/>
                    <xsd:enumeration value="PubTrack"/>
                    <xsd:enumeration value="Queen Victoria’s Journals"/>
                    <xsd:enumeration value="RefWorks"/>
                    <xsd:enumeration value="RefWorks Flow"/>
                    <xsd:enumeration value="Research Collections (Microfilm)"/>
                    <xsd:enumeration value="Resources for College Libraries"/>
                    <xsd:enumeration value="RILM Abstracts of Music Literature"/>
                    <xsd:enumeration value="Safari Books Online"/>
                    <xsd:enumeration value="Schomburg Studies on the Black Experience"/>
                    <xsd:enumeration value="Science and Technology Resources"/>
                    <xsd:enumeration value="SIRS Discoverer"/>
                    <xsd:enumeration value="SIRS Issues Researcher"/>
                    <xsd:enumeration value="Social Services Abstracts"/>
                    <xsd:enumeration value="Social Science Resources"/>
                    <xsd:enumeration value="Sociological Abstracts"/>
                    <xsd:enumeration value="Statistical Abstract of the United States"/>
                    <xsd:enumeration value="Summon"/>
                    <xsd:enumeration value="Syndetic Solutions"/>
                    <xsd:enumeration value="Trench Journals and Unit Magazines of the First World War"/>
                    <xsd:enumeration value="Udini"/>
                    <xsd:enumeration value="Udini Alumni Access Program"/>
                    <xsd:enumeration value="Ulrichsweb"/>
                    <xsd:enumeration value="Ulrich's SAS"/>
                    <xsd:enumeration value="Ulrich's XML Data Service"/>
                    <xsd:enumeration value="Video Preservation and Discovery Service"/>
                    <xsd:enumeration value="The Vogue Archive"/>
                    <xsd:enumeration value="Voltaire Electronique"/>
                    <xsd:enumeration value="Women’s Wear Daily"/>
                    <xsd:enumeration value="World News Connection"/>
                    <xsd:enumeration value="Worldwide Political Science Abstracts"/>
                    <xsd:enumeration value="Zoological Record Plu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F9B716-247D-4A47-BE8E-B2E633B563BF}">
  <ds:schemaRefs>
    <ds:schemaRef ds:uri="http://schemas.microsoft.com/office/2006/documentManagement/types"/>
    <ds:schemaRef ds:uri="http://purl.org/dc/dcmitype/"/>
    <ds:schemaRef ds:uri="c7ab01ff-3193-4584-9467-5690f0e866f2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A833BB4-1000-4136-8072-71087EE530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b01ff-3193-4584-9467-5690f0e866f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E2A9727-42CE-47F1-A3B4-D5F0B15B52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6474</TotalTime>
  <Words>338</Words>
  <Application>Microsoft Office PowerPoint</Application>
  <PresentationFormat>On-screen Show (4:3)</PresentationFormat>
  <Paragraphs>63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Proquest webex 온라인 교육 참여 방법</vt:lpstr>
      <vt:lpstr>WebEx 온라인 교육이란?</vt:lpstr>
      <vt:lpstr>Webex 온라인 교육 참여 과정</vt:lpstr>
      <vt:lpstr>Webex 온라인 교육 접속</vt:lpstr>
      <vt:lpstr>Webex 온라인 교육 프로그램 설치</vt:lpstr>
      <vt:lpstr>Webex 온라인 교육 접속 화면</vt:lpstr>
      <vt:lpstr>Webex 온라인 교육 오디오 설정</vt:lpstr>
      <vt:lpstr>Webex 온라인 교육 오디오 상세 설정</vt:lpstr>
      <vt:lpstr>Webex 온라인 교육 참여</vt:lpstr>
      <vt:lpstr>Webex 온라인 교육 채팅 기능</vt:lpstr>
    </vt:vector>
  </TitlesOfParts>
  <Company>Phire Branding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Keller</dc:creator>
  <cp:lastModifiedBy>Han, Stephanie</cp:lastModifiedBy>
  <cp:revision>148</cp:revision>
  <dcterms:created xsi:type="dcterms:W3CDTF">2012-06-12T19:28:12Z</dcterms:created>
  <dcterms:modified xsi:type="dcterms:W3CDTF">2015-03-26T06:03:35Z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0x01010025F0DA403AE60045AA46F5E258AF9825</vt:lpwstr>
  </property>
</Properties>
</file>